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_rels/presentation.xml.rels" ContentType="application/vnd.openxmlformats-package.relationships+xml"/>
  <Override PartName="/ppt/media/image72.png" ContentType="image/png"/>
  <Override PartName="/ppt/media/image71.png" ContentType="image/png"/>
  <Override PartName="/ppt/media/image70.png" ContentType="image/png"/>
  <Override PartName="/ppt/media/image69.png" ContentType="image/png"/>
  <Override PartName="/ppt/media/image68.png" ContentType="image/png"/>
  <Override PartName="/ppt/media/image67.png" ContentType="image/png"/>
  <Override PartName="/ppt/media/image66.jpeg" ContentType="image/jpeg"/>
  <Override PartName="/ppt/media/image65.png" ContentType="image/png"/>
  <Override PartName="/ppt/media/image62.png" ContentType="image/png"/>
  <Override PartName="/ppt/media/image74.png" ContentType="image/png"/>
  <Override PartName="/ppt/media/image61.jpeg" ContentType="image/jpeg"/>
  <Override PartName="/ppt/media/image64.png" ContentType="image/png"/>
  <Override PartName="/ppt/media/image60.jpeg" ContentType="image/jpe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24.png" ContentType="image/png"/>
  <Override PartName="/ppt/media/image31.png" ContentType="image/png"/>
  <Override PartName="/ppt/media/image25.png" ContentType="image/png"/>
  <Override PartName="/ppt/media/image14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15.png" ContentType="image/png"/>
  <Override PartName="/ppt/media/image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29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33.png" ContentType="image/png"/>
  <Override PartName="/ppt/media/image54.jpeg" ContentType="image/jpeg"/>
  <Override PartName="/ppt/media/image9.png" ContentType="image/png"/>
  <Override PartName="/ppt/media/image39.png" ContentType="image/png"/>
  <Override PartName="/ppt/media/image30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55.jpeg" ContentType="image/jpeg"/>
  <Override PartName="/ppt/media/image43.png" ContentType="image/png"/>
  <Override PartName="/ppt/media/image63.png" ContentType="image/png"/>
  <Override PartName="/ppt/media/image57.jpeg" ContentType="image/jpe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6.jpeg" ContentType="image/jpeg"/>
  <Override PartName="/ppt/media/image53.png" ContentType="image/png"/>
  <Override PartName="/ppt/media/image73.png" ContentType="image/png"/>
  <Override PartName="/ppt/media/image58.jpeg" ContentType="image/jpeg"/>
  <Override PartName="/ppt/media/image18.png" ContentType="image/png"/>
  <Override PartName="/ppt/media/image6.png" ContentType="image/png"/>
  <Override PartName="/ppt/media/image59.jpeg" ContentType="image/jpeg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8.xml.rels" ContentType="application/vnd.openxmlformats-package.relationships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png>
</file>

<file path=ppt/media/image60.jpeg>
</file>

<file path=ppt/media/image61.jpeg>
</file>

<file path=ppt/media/image62.png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zh-CN" sz="44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HK" sz="2000" spc="-1" strike="noStrike">
                <a:latin typeface="Arial"/>
              </a:rPr>
              <a:t>Click to edit the notes format</a:t>
            </a:r>
            <a:endParaRPr b="0" lang="en-HK" sz="20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HK" sz="1400" spc="-1" strike="noStrike">
                <a:latin typeface="Times New Roman"/>
              </a:rPr>
              <a:t> </a:t>
            </a:r>
            <a:endParaRPr b="0" lang="en-HK" sz="1400" spc="-1" strike="noStrike">
              <a:latin typeface="Times New Roman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HK" sz="1400" spc="-1" strike="noStrike">
                <a:latin typeface="Times New Roman"/>
              </a:rPr>
              <a:t> </a:t>
            </a:r>
            <a:endParaRPr b="0" lang="en-HK" sz="1400" spc="-1" strike="noStrike">
              <a:latin typeface="Times New Roman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HK" sz="1400" spc="-1" strike="noStrike">
                <a:latin typeface="Times New Roman"/>
              </a:rPr>
              <a:t> </a:t>
            </a:r>
            <a:endParaRPr b="0" lang="en-HK" sz="1400" spc="-1" strike="noStrike">
              <a:latin typeface="Times New Roman"/>
            </a:endParaRPr>
          </a:p>
        </p:txBody>
      </p:sp>
      <p:sp>
        <p:nvSpPr>
          <p:cNvPr id="12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7C69854C-0F93-466A-B2EB-277B71767F39}" type="slidenum">
              <a:rPr b="0" lang="en-HK" sz="1400" spc="-1" strike="noStrike">
                <a:latin typeface="Times New Roman"/>
              </a:rPr>
              <a:t>1</a:t>
            </a:fld>
            <a:endParaRPr b="0" lang="en-HK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35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HK" sz="2000" spc="-1" strike="noStrike">
              <a:latin typeface="Arial"/>
            </a:endParaRPr>
          </a:p>
        </p:txBody>
      </p:sp>
      <p:sp>
        <p:nvSpPr>
          <p:cNvPr id="356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74030A6-BA50-49E6-9A83-5EF8D8D72AF1}" type="slidenum">
              <a:rPr b="0" lang="en-HK" sz="1200" spc="-1" strike="noStrike">
                <a:solidFill>
                  <a:srgbClr val="000000"/>
                </a:solidFill>
                <a:latin typeface="Calibri"/>
                <a:ea typeface="宋体"/>
              </a:rPr>
              <a:t>&lt;number&gt;</a:t>
            </a:fld>
            <a:endParaRPr b="0" lang="en-HK" sz="1200" spc="-1" strike="noStrike"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HK" sz="2000" spc="-1" strike="noStrike">
              <a:latin typeface="Arial"/>
            </a:endParaRPr>
          </a:p>
        </p:txBody>
      </p:sp>
      <p:sp>
        <p:nvSpPr>
          <p:cNvPr id="359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5F3924F-DDC3-4668-BA8E-BAAA367B10BA}" type="slidenum">
              <a:rPr b="0" lang="en-HK" sz="1200" spc="-1" strike="noStrike">
                <a:solidFill>
                  <a:srgbClr val="000000"/>
                </a:solidFill>
                <a:latin typeface="Calibri"/>
                <a:ea typeface="宋体"/>
              </a:rPr>
              <a:t>&lt;number&gt;</a:t>
            </a:fld>
            <a:endParaRPr b="0" lang="en-HK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35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HK" sz="2000" spc="-1" strike="noStrike">
              <a:latin typeface="Arial"/>
            </a:endParaRPr>
          </a:p>
        </p:txBody>
      </p:sp>
      <p:sp>
        <p:nvSpPr>
          <p:cNvPr id="353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8258AAE-5C68-4E2B-9D10-0BCC35BADE9C}" type="slidenum">
              <a:rPr b="0" lang="en-HK" sz="1200" spc="-1" strike="noStrike">
                <a:solidFill>
                  <a:srgbClr val="000000"/>
                </a:solidFill>
                <a:latin typeface="Calibri"/>
                <a:ea typeface="宋体"/>
              </a:rPr>
              <a:t>1</a:t>
            </a:fld>
            <a:endParaRPr b="0" lang="en-HK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HK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HK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HK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HK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HK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HK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7e6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396E1A07-08A1-45A1-B5D2-C03B619FB09A}" type="datetime">
              <a:rPr b="0" lang="en-HK" sz="1200" spc="-1" strike="noStrike">
                <a:solidFill>
                  <a:srgbClr val="898989"/>
                </a:solidFill>
                <a:latin typeface="Calibri"/>
                <a:ea typeface="宋体"/>
              </a:rPr>
              <a:t>7/31/20</a:t>
            </a:fld>
            <a:endParaRPr b="0" lang="en-HK" sz="12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HK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C1A4054-BC46-475E-B149-45EADB08B853}" type="slidenum">
              <a:rPr b="0" lang="en-HK" sz="1200" spc="-1" strike="noStrike">
                <a:solidFill>
                  <a:srgbClr val="898989"/>
                </a:solidFill>
                <a:latin typeface="Calibri"/>
                <a:ea typeface="宋体"/>
              </a:rPr>
              <a:t>&lt;number&gt;</a:t>
            </a:fld>
            <a:endParaRPr b="0" lang="en-HK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zh-CN" sz="44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7e6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zh-CN" sz="4400" spc="-1" strike="noStrike">
                <a:solidFill>
                  <a:srgbClr val="000000"/>
                </a:solidFill>
                <a:latin typeface="Calibri Light"/>
                <a:ea typeface="宋体"/>
              </a:rPr>
              <a:t>单击此处编辑母版标题样式</a:t>
            </a:r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单击此处编辑母版文本样式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pc="-1" strike="noStrike">
                <a:solidFill>
                  <a:srgbClr val="000000"/>
                </a:solidFill>
                <a:latin typeface="Calibri"/>
                <a:ea typeface="宋体"/>
              </a:rPr>
              <a:t>第二级</a:t>
            </a:r>
            <a:endParaRPr b="0" lang="zh-CN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  <a:ea typeface="宋体"/>
              </a:rPr>
              <a:t>第三级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pc="-1" strike="noStrike">
                <a:solidFill>
                  <a:srgbClr val="000000"/>
                </a:solidFill>
                <a:latin typeface="Calibri"/>
                <a:ea typeface="宋体"/>
              </a:rPr>
              <a:t>第四级</a:t>
            </a:r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pc="-1" strike="noStrike">
                <a:solidFill>
                  <a:srgbClr val="000000"/>
                </a:solidFill>
                <a:latin typeface="Calibri"/>
                <a:ea typeface="宋体"/>
              </a:rPr>
              <a:t>第五级</a:t>
            </a:r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8733B9A4-DF3D-4A2A-BB9E-EAAF849EB759}" type="datetime">
              <a:rPr b="0" lang="en-HK" sz="1200" spc="-1" strike="noStrike">
                <a:solidFill>
                  <a:srgbClr val="898989"/>
                </a:solidFill>
                <a:latin typeface="Calibri"/>
                <a:ea typeface="宋体"/>
              </a:rPr>
              <a:t>7/31/20</a:t>
            </a:fld>
            <a:endParaRPr b="0" lang="en-HK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HK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C61CF90D-D10A-459A-84A1-262D891FCAB0}" type="slidenum">
              <a:rPr b="0" lang="en-HK" sz="1200" spc="-1" strike="noStrike">
                <a:solidFill>
                  <a:srgbClr val="898989"/>
                </a:solidFill>
                <a:latin typeface="Calibri"/>
                <a:ea typeface="宋体"/>
              </a:rPr>
              <a:t>1</a:t>
            </a:fld>
            <a:endParaRPr b="0" lang="en-HK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7e6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zh-CN" sz="44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zh-CN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image" Target="../media/image51.png"/><Relationship Id="rId3" Type="http://schemas.openxmlformats.org/officeDocument/2006/relationships/image" Target="../media/image52.png"/><Relationship Id="rId4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jpeg"/><Relationship Id="rId3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55.jpeg"/><Relationship Id="rId2" Type="http://schemas.openxmlformats.org/officeDocument/2006/relationships/image" Target="../media/image56.jpeg"/><Relationship Id="rId3" Type="http://schemas.openxmlformats.org/officeDocument/2006/relationships/image" Target="../media/image57.jpeg"/><Relationship Id="rId4" Type="http://schemas.openxmlformats.org/officeDocument/2006/relationships/image" Target="../media/image58.jpeg"/><Relationship Id="rId5" Type="http://schemas.openxmlformats.org/officeDocument/2006/relationships/image" Target="../media/image59.jpeg"/><Relationship Id="rId6" Type="http://schemas.openxmlformats.org/officeDocument/2006/relationships/image" Target="../media/image60.jpeg"/><Relationship Id="rId7" Type="http://schemas.openxmlformats.org/officeDocument/2006/relationships/image" Target="../media/image61.jpeg"/><Relationship Id="rId8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image" Target="../media/image63.png"/><Relationship Id="rId3" Type="http://schemas.openxmlformats.org/officeDocument/2006/relationships/image" Target="../media/image64.png"/><Relationship Id="rId4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image" Target="../media/image66.jpeg"/><Relationship Id="rId3" Type="http://schemas.openxmlformats.org/officeDocument/2006/relationships/image" Target="../media/image67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image" Target="../media/image69.png"/><Relationship Id="rId3" Type="http://schemas.openxmlformats.org/officeDocument/2006/relationships/image" Target="../media/image70.png"/><Relationship Id="rId4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image" Target="../media/image72.png"/><Relationship Id="rId3" Type="http://schemas.openxmlformats.org/officeDocument/2006/relationships/image" Target="../media/image73.png"/><Relationship Id="rId4" Type="http://schemas.openxmlformats.org/officeDocument/2006/relationships/image" Target="../media/image74.png"/><Relationship Id="rId5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0" Type="http://schemas.openxmlformats.org/officeDocument/2006/relationships/image" Target="../media/image16.png"/><Relationship Id="rId11" Type="http://schemas.openxmlformats.org/officeDocument/2006/relationships/image" Target="../media/image17.png"/><Relationship Id="rId12" Type="http://schemas.openxmlformats.org/officeDocument/2006/relationships/image" Target="../media/image18.png"/><Relationship Id="rId13" Type="http://schemas.openxmlformats.org/officeDocument/2006/relationships/image" Target="../media/image19.png"/><Relationship Id="rId14" Type="http://schemas.openxmlformats.org/officeDocument/2006/relationships/image" Target="../media/image20.png"/><Relationship Id="rId15" Type="http://schemas.openxmlformats.org/officeDocument/2006/relationships/image" Target="../media/image21.png"/><Relationship Id="rId16" Type="http://schemas.openxmlformats.org/officeDocument/2006/relationships/image" Target="../media/image22.png"/><Relationship Id="rId17" Type="http://schemas.openxmlformats.org/officeDocument/2006/relationships/image" Target="../media/image23.png"/><Relationship Id="rId18" Type="http://schemas.openxmlformats.org/officeDocument/2006/relationships/image" Target="../media/image24.png"/><Relationship Id="rId19" Type="http://schemas.openxmlformats.org/officeDocument/2006/relationships/image" Target="../media/image25.png"/><Relationship Id="rId20" Type="http://schemas.openxmlformats.org/officeDocument/2006/relationships/image" Target="../media/image26.png"/><Relationship Id="rId21" Type="http://schemas.openxmlformats.org/officeDocument/2006/relationships/image" Target="../media/image27.png"/><Relationship Id="rId22" Type="http://schemas.openxmlformats.org/officeDocument/2006/relationships/image" Target="../media/image28.png"/><Relationship Id="rId23" Type="http://schemas.openxmlformats.org/officeDocument/2006/relationships/image" Target="../media/image29.png"/><Relationship Id="rId24" Type="http://schemas.openxmlformats.org/officeDocument/2006/relationships/image" Target="../media/image30.png"/><Relationship Id="rId25" Type="http://schemas.openxmlformats.org/officeDocument/2006/relationships/image" Target="../media/image31.png"/><Relationship Id="rId26" Type="http://schemas.openxmlformats.org/officeDocument/2006/relationships/image" Target="../media/image32.png"/><Relationship Id="rId27" Type="http://schemas.openxmlformats.org/officeDocument/2006/relationships/image" Target="../media/image33.png"/><Relationship Id="rId28" Type="http://schemas.openxmlformats.org/officeDocument/2006/relationships/image" Target="../media/image34.png"/><Relationship Id="rId29" Type="http://schemas.openxmlformats.org/officeDocument/2006/relationships/image" Target="../media/image35.png"/><Relationship Id="rId30" Type="http://schemas.openxmlformats.org/officeDocument/2006/relationships/image" Target="../media/image36.png"/><Relationship Id="rId3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5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图片 5" descr=""/>
          <p:cNvPicPr/>
          <p:nvPr/>
        </p:nvPicPr>
        <p:blipFill>
          <a:blip r:embed="rId1"/>
          <a:stretch/>
        </p:blipFill>
        <p:spPr>
          <a:xfrm>
            <a:off x="2095560" y="504720"/>
            <a:ext cx="7480080" cy="3742920"/>
          </a:xfrm>
          <a:prstGeom prst="rect">
            <a:avLst/>
          </a:prstGeom>
          <a:ln>
            <a:noFill/>
          </a:ln>
        </p:spPr>
      </p:pic>
      <p:sp>
        <p:nvSpPr>
          <p:cNvPr id="127" name="CustomShape 1"/>
          <p:cNvSpPr/>
          <p:nvPr/>
        </p:nvSpPr>
        <p:spPr>
          <a:xfrm>
            <a:off x="0" y="4902120"/>
            <a:ext cx="12191760" cy="19555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28" name="Group 2"/>
          <p:cNvGrpSpPr/>
          <p:nvPr/>
        </p:nvGrpSpPr>
        <p:grpSpPr>
          <a:xfrm>
            <a:off x="5605560" y="2808360"/>
            <a:ext cx="6776640" cy="4228560"/>
            <a:chOff x="5605560" y="2808360"/>
            <a:chExt cx="6776640" cy="4228560"/>
          </a:xfrm>
        </p:grpSpPr>
        <p:pic>
          <p:nvPicPr>
            <p:cNvPr id="129" name="图片 11" descr=""/>
            <p:cNvPicPr/>
            <p:nvPr/>
          </p:nvPicPr>
          <p:blipFill>
            <a:blip r:embed="rId2"/>
            <a:srcRect l="0" t="0" r="0" b="52039"/>
            <a:stretch/>
          </p:blipFill>
          <p:spPr>
            <a:xfrm>
              <a:off x="5613480" y="2808360"/>
              <a:ext cx="6768720" cy="20898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0" name="图片 12" descr=""/>
            <p:cNvPicPr/>
            <p:nvPr/>
          </p:nvPicPr>
          <p:blipFill>
            <a:blip r:embed="rId3"/>
            <a:srcRect l="0" t="50632" r="2626" b="0"/>
            <a:stretch/>
          </p:blipFill>
          <p:spPr>
            <a:xfrm>
              <a:off x="5605560" y="4885920"/>
              <a:ext cx="6590880" cy="21510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31" name="Group 3"/>
          <p:cNvGrpSpPr/>
          <p:nvPr/>
        </p:nvGrpSpPr>
        <p:grpSpPr>
          <a:xfrm>
            <a:off x="573120" y="5801400"/>
            <a:ext cx="2217960" cy="333720"/>
            <a:chOff x="573120" y="5801400"/>
            <a:chExt cx="2217960" cy="333720"/>
          </a:xfrm>
        </p:grpSpPr>
        <p:sp>
          <p:nvSpPr>
            <p:cNvPr id="132" name="CustomShape 4"/>
            <p:cNvSpPr/>
            <p:nvPr/>
          </p:nvSpPr>
          <p:spPr>
            <a:xfrm>
              <a:off x="981000" y="5801400"/>
              <a:ext cx="1810080" cy="33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/>
            <a:p>
              <a:pPr>
                <a:lnSpc>
                  <a:spcPct val="100000"/>
                </a:lnSpc>
              </a:pPr>
              <a:r>
                <a:rPr b="0" lang="en-HK" sz="1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kaidrian@heelal.biz</a:t>
              </a:r>
              <a:endParaRPr b="0" lang="en-HK" sz="1600" spc="-1" strike="noStrike">
                <a:latin typeface="Arial"/>
              </a:endParaRPr>
            </a:p>
          </p:txBody>
        </p:sp>
        <p:pic>
          <p:nvPicPr>
            <p:cNvPr id="133" name="组合 18" descr=""/>
            <p:cNvPicPr/>
            <p:nvPr/>
          </p:nvPicPr>
          <p:blipFill>
            <a:blip r:embed="rId4"/>
            <a:stretch/>
          </p:blipFill>
          <p:spPr>
            <a:xfrm>
              <a:off x="573120" y="5823000"/>
              <a:ext cx="298440" cy="2970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34" name="Group 5"/>
          <p:cNvGrpSpPr/>
          <p:nvPr/>
        </p:nvGrpSpPr>
        <p:grpSpPr>
          <a:xfrm>
            <a:off x="573120" y="5388120"/>
            <a:ext cx="1912320" cy="333720"/>
            <a:chOff x="573120" y="5388120"/>
            <a:chExt cx="1912320" cy="333720"/>
          </a:xfrm>
        </p:grpSpPr>
        <p:sp>
          <p:nvSpPr>
            <p:cNvPr id="135" name="CustomShape 6"/>
            <p:cNvSpPr/>
            <p:nvPr/>
          </p:nvSpPr>
          <p:spPr>
            <a:xfrm>
              <a:off x="989280" y="5388120"/>
              <a:ext cx="1496160" cy="33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/>
            <a:p>
              <a:pPr>
                <a:lnSpc>
                  <a:spcPct val="100000"/>
                </a:lnSpc>
              </a:pPr>
              <a:r>
                <a:rPr b="0" lang="en-HK" sz="1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+852 6502 9706</a:t>
              </a:r>
              <a:endParaRPr b="0" lang="en-HK" sz="1600" spc="-1" strike="noStrike">
                <a:latin typeface="Arial"/>
              </a:endParaRPr>
            </a:p>
          </p:txBody>
        </p:sp>
        <p:pic>
          <p:nvPicPr>
            <p:cNvPr id="136" name="组合 27" descr=""/>
            <p:cNvPicPr/>
            <p:nvPr/>
          </p:nvPicPr>
          <p:blipFill>
            <a:blip r:embed="rId5"/>
            <a:stretch/>
          </p:blipFill>
          <p:spPr>
            <a:xfrm>
              <a:off x="573120" y="5407200"/>
              <a:ext cx="298440" cy="298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7" name="CustomShape 7"/>
          <p:cNvSpPr/>
          <p:nvPr/>
        </p:nvSpPr>
        <p:spPr>
          <a:xfrm>
            <a:off x="351000" y="3594600"/>
            <a:ext cx="8700120" cy="82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4800" spc="-1" strike="noStrike">
                <a:solidFill>
                  <a:srgbClr val="1c4885"/>
                </a:solidFill>
                <a:latin typeface="微软雅黑"/>
                <a:ea typeface="微软雅黑"/>
              </a:rPr>
              <a:t>Heelal Technology</a:t>
            </a:r>
            <a:endParaRPr b="0" lang="en-HK" sz="4800" spc="-1" strike="noStrike">
              <a:latin typeface="Arial"/>
            </a:endParaRPr>
          </a:p>
        </p:txBody>
      </p:sp>
      <p:sp>
        <p:nvSpPr>
          <p:cNvPr id="138" name="CustomShape 8"/>
          <p:cNvSpPr/>
          <p:nvPr/>
        </p:nvSpPr>
        <p:spPr>
          <a:xfrm>
            <a:off x="351000" y="4368240"/>
            <a:ext cx="629244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HK" sz="1600" spc="-1" strike="noStrike">
                <a:solidFill>
                  <a:srgbClr val="1c4885"/>
                </a:solidFill>
                <a:latin typeface="微软雅黑"/>
                <a:ea typeface="微软雅黑"/>
              </a:rPr>
              <a:t>Let lawyers be lawyers again.</a:t>
            </a:r>
            <a:endParaRPr b="0" lang="en-HK" sz="16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nodeType="clickEffect" fill="hold">
                      <p:stCondLst>
                        <p:cond delay="0"/>
                      </p:stCondLst>
                      <p:childTnLst>
                        <p:par>
                          <p:cTn id="4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75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7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7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nodeType="withEffect" fill="hold" presetClass="entr" presetID="42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" dur="75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7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7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174600" y="220680"/>
            <a:ext cx="894168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4000" spc="-1" strike="noStrike">
                <a:solidFill>
                  <a:srgbClr val="000000"/>
                </a:solidFill>
                <a:latin typeface="微软雅黑"/>
                <a:ea typeface="微软雅黑"/>
              </a:rPr>
              <a:t>End-to-End Enterprise Software</a:t>
            </a:r>
            <a:endParaRPr b="0" lang="en-HK" sz="4000" spc="-1" strike="noStrike"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15" name="Group 3"/>
          <p:cNvGrpSpPr/>
          <p:nvPr/>
        </p:nvGrpSpPr>
        <p:grpSpPr>
          <a:xfrm>
            <a:off x="2031840" y="1185480"/>
            <a:ext cx="8128080" cy="5418360"/>
            <a:chOff x="2031840" y="1185480"/>
            <a:chExt cx="8128080" cy="5418360"/>
          </a:xfrm>
        </p:grpSpPr>
        <p:sp>
          <p:nvSpPr>
            <p:cNvPr id="216" name="CustomShape 4"/>
            <p:cNvSpPr/>
            <p:nvPr/>
          </p:nvSpPr>
          <p:spPr>
            <a:xfrm rot="16200000">
              <a:off x="2709000" y="508320"/>
              <a:ext cx="2709000" cy="4063680"/>
            </a:xfrm>
            <a:prstGeom prst="round1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55960" rIns="255960" tIns="255960" bIns="255960" anchor="ctr" vert="vert" rot="5400000"/>
            <a:p>
              <a:pPr algn="ctr">
                <a:lnSpc>
                  <a:spcPct val="90000"/>
                </a:lnSpc>
                <a:spcAft>
                  <a:spcPts val="1261"/>
                </a:spcAft>
              </a:pPr>
              <a:r>
                <a:rPr b="1" lang="en-HK" sz="3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Team Collaboration</a:t>
              </a:r>
              <a:endParaRPr b="0" lang="en-HK" sz="3600" spc="-1" strike="noStrike">
                <a:latin typeface="Arial"/>
              </a:endParaRPr>
            </a:p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HK" sz="20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Boost boost, transparency</a:t>
              </a:r>
              <a:endParaRPr b="0" lang="en-HK" sz="2000" spc="-1" strike="noStrike">
                <a:latin typeface="Arial"/>
              </a:endParaRPr>
            </a:p>
          </p:txBody>
        </p:sp>
        <p:sp>
          <p:nvSpPr>
            <p:cNvPr id="217" name="CustomShape 5"/>
            <p:cNvSpPr/>
            <p:nvPr/>
          </p:nvSpPr>
          <p:spPr>
            <a:xfrm>
              <a:off x="6095880" y="1185480"/>
              <a:ext cx="4063680" cy="2709000"/>
            </a:xfrm>
            <a:prstGeom prst="round1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55960" rIns="255960" tIns="255960" bIns="255960" anchor="ctr"/>
            <a:p>
              <a:pPr algn="ctr">
                <a:lnSpc>
                  <a:spcPct val="90000"/>
                </a:lnSpc>
                <a:spcAft>
                  <a:spcPts val="1261"/>
                </a:spcAft>
              </a:pPr>
              <a:r>
                <a:rPr b="1" lang="en-HK" sz="3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Project Management</a:t>
              </a:r>
              <a:endParaRPr b="0" lang="en-HK" sz="3600" spc="-1" strike="noStrike">
                <a:latin typeface="Arial"/>
              </a:endParaRPr>
            </a:p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HK" sz="20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Streamline work processes</a:t>
              </a:r>
              <a:endParaRPr b="0" lang="en-HK" sz="2000" spc="-1" strike="noStrike">
                <a:latin typeface="Arial"/>
              </a:endParaRPr>
            </a:p>
          </p:txBody>
        </p:sp>
        <p:sp>
          <p:nvSpPr>
            <p:cNvPr id="218" name="CustomShape 6"/>
            <p:cNvSpPr/>
            <p:nvPr/>
          </p:nvSpPr>
          <p:spPr>
            <a:xfrm rot="10800000">
              <a:off x="2032200" y="3894840"/>
              <a:ext cx="4063680" cy="2709000"/>
            </a:xfrm>
            <a:prstGeom prst="round1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55960" rIns="255960" tIns="255960" bIns="255960" anchor="ctr" rot="10800000"/>
            <a:p>
              <a:pPr algn="ctr">
                <a:lnSpc>
                  <a:spcPct val="90000"/>
                </a:lnSpc>
                <a:spcAft>
                  <a:spcPts val="1261"/>
                </a:spcAft>
              </a:pPr>
              <a:r>
                <a:rPr b="1" lang="en-HK" sz="3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Knowledge Management</a:t>
              </a:r>
              <a:endParaRPr b="0" lang="en-HK" sz="3600" spc="-1" strike="noStrike">
                <a:latin typeface="Arial"/>
              </a:endParaRPr>
            </a:p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HK" sz="20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Enable smart, versatile searches</a:t>
              </a:r>
              <a:endParaRPr b="0" lang="en-HK" sz="2000" spc="-1" strike="noStrike">
                <a:latin typeface="Arial"/>
              </a:endParaRPr>
            </a:p>
          </p:txBody>
        </p:sp>
        <p:sp>
          <p:nvSpPr>
            <p:cNvPr id="219" name="CustomShape 7"/>
            <p:cNvSpPr/>
            <p:nvPr/>
          </p:nvSpPr>
          <p:spPr>
            <a:xfrm rot="5400000">
              <a:off x="6773400" y="3217320"/>
              <a:ext cx="2709000" cy="4063680"/>
            </a:xfrm>
            <a:prstGeom prst="round1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55960" rIns="255960" tIns="255960" bIns="255960" anchor="ctr" rot="-5400000"/>
            <a:p>
              <a:pPr algn="ctr">
                <a:lnSpc>
                  <a:spcPct val="90000"/>
                </a:lnSpc>
                <a:spcAft>
                  <a:spcPts val="1261"/>
                </a:spcAft>
              </a:pPr>
              <a:r>
                <a:rPr b="1" lang="en-HK" sz="3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Contract Review</a:t>
              </a:r>
              <a:endParaRPr b="0" lang="en-HK" sz="3600" spc="-1" strike="noStrike">
                <a:latin typeface="Arial"/>
              </a:endParaRPr>
            </a:p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HK" sz="20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Automatically identify, summarize, extract, speeding up review process</a:t>
              </a:r>
              <a:endParaRPr b="0" lang="en-HK" sz="2000" spc="-1" strike="noStrike">
                <a:latin typeface="Arial"/>
              </a:endParaRPr>
            </a:p>
          </p:txBody>
        </p:sp>
        <p:sp>
          <p:nvSpPr>
            <p:cNvPr id="220" name="CustomShape 8"/>
            <p:cNvSpPr/>
            <p:nvPr/>
          </p:nvSpPr>
          <p:spPr>
            <a:xfrm>
              <a:off x="4876920" y="3217320"/>
              <a:ext cx="2437920" cy="135432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tint val="6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79720" rIns="213480" tIns="279720" bIns="279360" anchor="ctr"/>
            <a:p>
              <a:pPr algn="ctr">
                <a:lnSpc>
                  <a:spcPct val="90000"/>
                </a:lnSpc>
                <a:spcAft>
                  <a:spcPts val="1959"/>
                </a:spcAft>
              </a:pPr>
              <a:r>
                <a:rPr b="1" lang="en-HK" sz="5600" spc="-1" strike="noStrike">
                  <a:solidFill>
                    <a:srgbClr val="000000"/>
                  </a:solidFill>
                  <a:latin typeface="Calibri"/>
                  <a:ea typeface="宋体"/>
                </a:rPr>
                <a:t>A.I</a:t>
              </a:r>
              <a:endParaRPr b="1" lang="en-HK" sz="5600" spc="-1" strike="noStrike">
                <a:latin typeface="Arial"/>
              </a:endParaRPr>
            </a:p>
          </p:txBody>
        </p:sp>
      </p:grpSp>
      <p:grpSp>
        <p:nvGrpSpPr>
          <p:cNvPr id="221" name="Group 9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</p:spTree>
  </p:cSld>
  <p:timing>
    <p:tnLst>
      <p:par>
        <p:cTn id="169" dur="indefinite" restart="never" nodeType="tmRoot">
          <p:childTnLst>
            <p:seq>
              <p:cTn id="1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CustomShape 2"/>
          <p:cNvSpPr/>
          <p:nvPr/>
        </p:nvSpPr>
        <p:spPr>
          <a:xfrm>
            <a:off x="174600" y="220680"/>
            <a:ext cx="446364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2800" spc="-1" strike="noStrike">
                <a:solidFill>
                  <a:srgbClr val="000000"/>
                </a:solidFill>
                <a:latin typeface="微软雅黑"/>
                <a:ea typeface="微软雅黑"/>
              </a:rPr>
              <a:t>Competitors</a:t>
            </a:r>
            <a:endParaRPr b="0" lang="en-HK" sz="2800" spc="-1" strike="noStrike">
              <a:latin typeface="Arial"/>
            </a:endParaRPr>
          </a:p>
        </p:txBody>
      </p:sp>
      <p:grpSp>
        <p:nvGrpSpPr>
          <p:cNvPr id="224" name="Group 3"/>
          <p:cNvGrpSpPr/>
          <p:nvPr/>
        </p:nvGrpSpPr>
        <p:grpSpPr>
          <a:xfrm>
            <a:off x="2031840" y="1185480"/>
            <a:ext cx="8128080" cy="5418360"/>
            <a:chOff x="2031840" y="1185480"/>
            <a:chExt cx="8128080" cy="5418360"/>
          </a:xfrm>
        </p:grpSpPr>
        <p:sp>
          <p:nvSpPr>
            <p:cNvPr id="225" name="CustomShape 4"/>
            <p:cNvSpPr/>
            <p:nvPr/>
          </p:nvSpPr>
          <p:spPr>
            <a:xfrm rot="16200000">
              <a:off x="2709000" y="508320"/>
              <a:ext cx="2709000" cy="4063680"/>
            </a:xfrm>
            <a:prstGeom prst="round1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55960" rIns="255960" tIns="255960" bIns="255960" anchor="ctr" vert="vert" rot="5400000"/>
            <a:p>
              <a:pPr algn="ctr">
                <a:lnSpc>
                  <a:spcPct val="90000"/>
                </a:lnSpc>
                <a:spcAft>
                  <a:spcPts val="1261"/>
                </a:spcAft>
              </a:pPr>
              <a:r>
                <a:rPr b="1" lang="en-HK" sz="3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Team Collaboration</a:t>
              </a:r>
              <a:endParaRPr b="0" lang="en-HK" sz="3600" spc="-1" strike="noStrike">
                <a:latin typeface="Arial"/>
              </a:endParaRPr>
            </a:p>
            <a:p>
              <a:pPr algn="ctr">
                <a:lnSpc>
                  <a:spcPct val="90000"/>
                </a:lnSpc>
                <a:spcAft>
                  <a:spcPts val="910"/>
                </a:spcAft>
              </a:pPr>
              <a:r>
                <a:rPr b="0" lang="en-HK" sz="2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Email, Outlook</a:t>
              </a:r>
              <a:endParaRPr b="0" lang="en-HK" sz="2600" spc="-1" strike="noStrike">
                <a:latin typeface="Arial"/>
              </a:endParaRPr>
            </a:p>
          </p:txBody>
        </p:sp>
        <p:sp>
          <p:nvSpPr>
            <p:cNvPr id="226" name="CustomShape 5"/>
            <p:cNvSpPr/>
            <p:nvPr/>
          </p:nvSpPr>
          <p:spPr>
            <a:xfrm>
              <a:off x="6095880" y="1185480"/>
              <a:ext cx="4063680" cy="2709000"/>
            </a:xfrm>
            <a:prstGeom prst="round1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55960" rIns="255960" tIns="255960" bIns="255960" anchor="ctr"/>
            <a:p>
              <a:pPr algn="ctr">
                <a:lnSpc>
                  <a:spcPct val="90000"/>
                </a:lnSpc>
                <a:spcAft>
                  <a:spcPts val="1261"/>
                </a:spcAft>
              </a:pPr>
              <a:r>
                <a:rPr b="1" lang="en-HK" sz="3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Project Management</a:t>
              </a:r>
              <a:endParaRPr b="0" lang="en-HK" sz="3600" spc="-1" strike="noStrike">
                <a:latin typeface="Arial"/>
              </a:endParaRPr>
            </a:p>
            <a:p>
              <a:pPr algn="ctr">
                <a:lnSpc>
                  <a:spcPct val="90000"/>
                </a:lnSpc>
                <a:spcAft>
                  <a:spcPts val="910"/>
                </a:spcAft>
              </a:pPr>
              <a:r>
                <a:rPr b="0" lang="en-HK" sz="2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Email, Outlook</a:t>
              </a:r>
              <a:endParaRPr b="0" lang="en-HK" sz="2600" spc="-1" strike="noStrike">
                <a:latin typeface="Arial"/>
              </a:endParaRPr>
            </a:p>
          </p:txBody>
        </p:sp>
        <p:sp>
          <p:nvSpPr>
            <p:cNvPr id="227" name="CustomShape 6"/>
            <p:cNvSpPr/>
            <p:nvPr/>
          </p:nvSpPr>
          <p:spPr>
            <a:xfrm rot="10800000">
              <a:off x="2032200" y="3894840"/>
              <a:ext cx="4063680" cy="2709000"/>
            </a:xfrm>
            <a:prstGeom prst="round1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55960" rIns="255960" tIns="255960" bIns="255960" anchor="ctr" rot="10800000"/>
            <a:p>
              <a:pPr algn="ctr">
                <a:lnSpc>
                  <a:spcPct val="90000"/>
                </a:lnSpc>
                <a:spcAft>
                  <a:spcPts val="1261"/>
                </a:spcAft>
              </a:pPr>
              <a:r>
                <a:rPr b="1" lang="en-HK" sz="3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Knowledge Management</a:t>
              </a:r>
              <a:endParaRPr b="0" lang="en-HK" sz="3600" spc="-1" strike="noStrike">
                <a:latin typeface="Arial"/>
              </a:endParaRPr>
            </a:p>
            <a:p>
              <a:pPr algn="ctr">
                <a:lnSpc>
                  <a:spcPct val="90000"/>
                </a:lnSpc>
                <a:spcAft>
                  <a:spcPts val="1120"/>
                </a:spcAft>
              </a:pPr>
              <a:r>
                <a:rPr b="0" lang="en-HK" sz="32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Logikcull (US $25M), CsDisco (US $135M) </a:t>
              </a:r>
              <a:endParaRPr b="0" lang="en-HK" sz="3200" spc="-1" strike="noStrike">
                <a:latin typeface="Arial"/>
              </a:endParaRPr>
            </a:p>
          </p:txBody>
        </p:sp>
        <p:sp>
          <p:nvSpPr>
            <p:cNvPr id="228" name="CustomShape 7"/>
            <p:cNvSpPr/>
            <p:nvPr/>
          </p:nvSpPr>
          <p:spPr>
            <a:xfrm rot="5400000">
              <a:off x="6773400" y="3217320"/>
              <a:ext cx="2709000" cy="4063680"/>
            </a:xfrm>
            <a:prstGeom prst="round1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55960" rIns="255960" tIns="255960" bIns="255960" anchor="ctr" rot="-5400000"/>
            <a:p>
              <a:pPr algn="ctr">
                <a:lnSpc>
                  <a:spcPct val="90000"/>
                </a:lnSpc>
                <a:spcAft>
                  <a:spcPts val="1261"/>
                </a:spcAft>
              </a:pPr>
              <a:r>
                <a:rPr b="1" lang="en-HK" sz="3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Contract Review</a:t>
              </a:r>
              <a:endParaRPr b="0" lang="en-HK" sz="3600" spc="-1" strike="noStrike">
                <a:latin typeface="Arial"/>
              </a:endParaRPr>
            </a:p>
            <a:p>
              <a:pPr algn="ctr">
                <a:lnSpc>
                  <a:spcPct val="90000"/>
                </a:lnSpc>
                <a:spcAft>
                  <a:spcPts val="910"/>
                </a:spcAft>
              </a:pPr>
              <a:r>
                <a:rPr b="0" lang="en-HK" sz="26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Luminance (US $23M), Kira System (US $50M), ebrevia (US $4.3)</a:t>
              </a:r>
              <a:endParaRPr b="0" lang="en-HK" sz="2600" spc="-1" strike="noStrike">
                <a:latin typeface="Arial"/>
              </a:endParaRPr>
            </a:p>
          </p:txBody>
        </p:sp>
        <p:sp>
          <p:nvSpPr>
            <p:cNvPr id="229" name="CustomShape 8"/>
            <p:cNvSpPr/>
            <p:nvPr/>
          </p:nvSpPr>
          <p:spPr>
            <a:xfrm>
              <a:off x="4876920" y="3217320"/>
              <a:ext cx="2437920" cy="135432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tint val="6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79720" rIns="213480" tIns="279720" bIns="279360" anchor="ctr"/>
            <a:p>
              <a:pPr algn="ctr">
                <a:lnSpc>
                  <a:spcPct val="90000"/>
                </a:lnSpc>
                <a:spcAft>
                  <a:spcPts val="1959"/>
                </a:spcAft>
              </a:pPr>
              <a:r>
                <a:rPr b="1" lang="en-HK" sz="5600" spc="-1" strike="noStrike">
                  <a:solidFill>
                    <a:srgbClr val="000000"/>
                  </a:solidFill>
                  <a:latin typeface="Calibri"/>
                  <a:ea typeface="宋体"/>
                </a:rPr>
                <a:t>A.I</a:t>
              </a:r>
              <a:endParaRPr b="0" lang="en-HK" sz="5600" spc="-1" strike="noStrike">
                <a:latin typeface="Arial"/>
              </a:endParaRPr>
            </a:p>
          </p:txBody>
        </p:sp>
      </p:grpSp>
      <p:grpSp>
        <p:nvGrpSpPr>
          <p:cNvPr id="230" name="Group 9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</p:spTree>
  </p:cSld>
  <p:timing>
    <p:tnLst>
      <p:par>
        <p:cTn id="171" dur="indefinite" restart="never" nodeType="tmRoot">
          <p:childTnLst>
            <p:seq>
              <p:cTn id="1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ustomShape 2"/>
          <p:cNvSpPr/>
          <p:nvPr/>
        </p:nvSpPr>
        <p:spPr>
          <a:xfrm>
            <a:off x="174600" y="220680"/>
            <a:ext cx="446364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2800" spc="-1" strike="noStrike">
                <a:solidFill>
                  <a:srgbClr val="000000"/>
                </a:solidFill>
                <a:latin typeface="微软雅黑"/>
                <a:ea typeface="微软雅黑"/>
              </a:rPr>
              <a:t>Competitive Advantage</a:t>
            </a:r>
            <a:endParaRPr b="0" lang="en-HK" sz="2800" spc="-1" strike="noStrike">
              <a:latin typeface="Arial"/>
            </a:endParaRPr>
          </a:p>
        </p:txBody>
      </p:sp>
      <p:grpSp>
        <p:nvGrpSpPr>
          <p:cNvPr id="233" name="Group 3"/>
          <p:cNvGrpSpPr/>
          <p:nvPr/>
        </p:nvGrpSpPr>
        <p:grpSpPr>
          <a:xfrm>
            <a:off x="2031840" y="1207080"/>
            <a:ext cx="8127720" cy="5357520"/>
            <a:chOff x="2031840" y="1207080"/>
            <a:chExt cx="8127720" cy="5357520"/>
          </a:xfrm>
        </p:grpSpPr>
        <p:sp>
          <p:nvSpPr>
            <p:cNvPr id="234" name="CustomShape 4"/>
            <p:cNvSpPr/>
            <p:nvPr/>
          </p:nvSpPr>
          <p:spPr>
            <a:xfrm>
              <a:off x="2031840" y="1812240"/>
              <a:ext cx="8127720" cy="1032840"/>
            </a:xfrm>
            <a:prstGeom prst="rect">
              <a:avLst/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5" name="CustomShape 5"/>
            <p:cNvSpPr/>
            <p:nvPr/>
          </p:nvSpPr>
          <p:spPr>
            <a:xfrm>
              <a:off x="2438280" y="1207080"/>
              <a:ext cx="5689080" cy="120996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73960" rIns="214920" tIns="59040" bIns="59040" anchor="ctr"/>
            <a:p>
              <a:pPr>
                <a:lnSpc>
                  <a:spcPct val="90000"/>
                </a:lnSpc>
                <a:spcAft>
                  <a:spcPts val="1434"/>
                </a:spcAft>
              </a:pPr>
              <a:r>
                <a:rPr b="0" lang="en-HK" sz="41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Technology Immaturity</a:t>
              </a:r>
              <a:endParaRPr b="0" lang="en-HK" sz="4100" spc="-1" strike="noStrike">
                <a:latin typeface="Arial"/>
              </a:endParaRPr>
            </a:p>
          </p:txBody>
        </p:sp>
        <p:sp>
          <p:nvSpPr>
            <p:cNvPr id="236" name="CustomShape 6"/>
            <p:cNvSpPr/>
            <p:nvPr/>
          </p:nvSpPr>
          <p:spPr>
            <a:xfrm>
              <a:off x="2031840" y="3672000"/>
              <a:ext cx="8127720" cy="1032840"/>
            </a:xfrm>
            <a:prstGeom prst="rect">
              <a:avLst/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7" name="CustomShape 7"/>
            <p:cNvSpPr/>
            <p:nvPr/>
          </p:nvSpPr>
          <p:spPr>
            <a:xfrm>
              <a:off x="2438280" y="3066840"/>
              <a:ext cx="5689080" cy="120996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73960" rIns="214920" tIns="59040" bIns="59040" anchor="ctr"/>
            <a:p>
              <a:pPr>
                <a:lnSpc>
                  <a:spcPct val="90000"/>
                </a:lnSpc>
                <a:spcAft>
                  <a:spcPts val="1434"/>
                </a:spcAft>
              </a:pPr>
              <a:r>
                <a:rPr b="0" lang="en-HK" sz="41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Product Focus</a:t>
              </a:r>
              <a:endParaRPr b="0" lang="en-HK" sz="4100" spc="-1" strike="noStrike">
                <a:latin typeface="Arial"/>
              </a:endParaRPr>
            </a:p>
          </p:txBody>
        </p:sp>
        <p:sp>
          <p:nvSpPr>
            <p:cNvPr id="238" name="CustomShape 8"/>
            <p:cNvSpPr/>
            <p:nvPr/>
          </p:nvSpPr>
          <p:spPr>
            <a:xfrm>
              <a:off x="2031840" y="5531760"/>
              <a:ext cx="8127720" cy="1032840"/>
            </a:xfrm>
            <a:prstGeom prst="rect">
              <a:avLst/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9" name="CustomShape 9"/>
            <p:cNvSpPr/>
            <p:nvPr/>
          </p:nvSpPr>
          <p:spPr>
            <a:xfrm>
              <a:off x="2438280" y="4926600"/>
              <a:ext cx="5689080" cy="120996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73960" rIns="214920" tIns="59040" bIns="59040" anchor="ctr"/>
            <a:p>
              <a:pPr>
                <a:lnSpc>
                  <a:spcPct val="90000"/>
                </a:lnSpc>
                <a:spcAft>
                  <a:spcPts val="1434"/>
                </a:spcAft>
              </a:pPr>
              <a:r>
                <a:rPr b="0" lang="en-HK" sz="4100" spc="-1" strike="noStrike">
                  <a:solidFill>
                    <a:srgbClr val="ffffff"/>
                  </a:solidFill>
                  <a:latin typeface="Calibri"/>
                  <a:ea typeface="宋体"/>
                </a:rPr>
                <a:t>Business Mistakes</a:t>
              </a:r>
              <a:endParaRPr b="0" lang="en-HK" sz="4100" spc="-1" strike="noStrike">
                <a:latin typeface="Arial"/>
              </a:endParaRPr>
            </a:p>
          </p:txBody>
        </p:sp>
      </p:grpSp>
      <p:grpSp>
        <p:nvGrpSpPr>
          <p:cNvPr id="240" name="Group 10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</p:spTree>
  </p:cSld>
  <p:timing>
    <p:tnLst>
      <p:par>
        <p:cTn id="173" dur="indefinite" restart="never" nodeType="tmRoot">
          <p:childTnLst>
            <p:seq>
              <p:cTn id="17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图片 20" descr=""/>
          <p:cNvPicPr/>
          <p:nvPr/>
        </p:nvPicPr>
        <p:blipFill>
          <a:blip r:embed="rId1"/>
          <a:stretch/>
        </p:blipFill>
        <p:spPr>
          <a:xfrm>
            <a:off x="2631960" y="353880"/>
            <a:ext cx="7481520" cy="3742920"/>
          </a:xfrm>
          <a:prstGeom prst="rect">
            <a:avLst/>
          </a:prstGeom>
          <a:ln>
            <a:noFill/>
          </a:ln>
        </p:spPr>
      </p:pic>
      <p:sp>
        <p:nvSpPr>
          <p:cNvPr id="242" name="CustomShape 1"/>
          <p:cNvSpPr/>
          <p:nvPr/>
        </p:nvSpPr>
        <p:spPr>
          <a:xfrm>
            <a:off x="0" y="4902120"/>
            <a:ext cx="12191760" cy="19555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43" name="Group 2"/>
          <p:cNvGrpSpPr/>
          <p:nvPr/>
        </p:nvGrpSpPr>
        <p:grpSpPr>
          <a:xfrm>
            <a:off x="6804000" y="3178080"/>
            <a:ext cx="5578200" cy="3481200"/>
            <a:chOff x="6804000" y="3178080"/>
            <a:chExt cx="5578200" cy="3481200"/>
          </a:xfrm>
        </p:grpSpPr>
        <p:pic>
          <p:nvPicPr>
            <p:cNvPr id="244" name="图片 14" descr=""/>
            <p:cNvPicPr/>
            <p:nvPr/>
          </p:nvPicPr>
          <p:blipFill>
            <a:blip r:embed="rId2"/>
            <a:srcRect l="0" t="0" r="0" b="52039"/>
            <a:stretch/>
          </p:blipFill>
          <p:spPr>
            <a:xfrm>
              <a:off x="6810840" y="3178080"/>
              <a:ext cx="5571360" cy="17204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45" name="图片 15" descr=""/>
            <p:cNvPicPr/>
            <p:nvPr/>
          </p:nvPicPr>
          <p:blipFill>
            <a:blip r:embed="rId3"/>
            <a:srcRect l="0" t="50632" r="2626" b="0"/>
            <a:stretch/>
          </p:blipFill>
          <p:spPr>
            <a:xfrm>
              <a:off x="6804000" y="4888440"/>
              <a:ext cx="5425200" cy="17708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46" name="CustomShape 3"/>
          <p:cNvSpPr/>
          <p:nvPr/>
        </p:nvSpPr>
        <p:spPr>
          <a:xfrm>
            <a:off x="3349800" y="2900520"/>
            <a:ext cx="57002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7200" spc="-1" strike="noStrike">
                <a:solidFill>
                  <a:srgbClr val="1c4885"/>
                </a:solidFill>
                <a:latin typeface="微软雅黑"/>
                <a:ea typeface="微软雅黑"/>
              </a:rPr>
              <a:t>Thank you!</a:t>
            </a:r>
            <a:endParaRPr b="0" lang="en-HK" sz="7200" spc="-1" strike="noStrike">
              <a:latin typeface="Arial"/>
            </a:endParaRPr>
          </a:p>
        </p:txBody>
      </p:sp>
      <p:sp>
        <p:nvSpPr>
          <p:cNvPr id="247" name="Line 4"/>
          <p:cNvSpPr/>
          <p:nvPr/>
        </p:nvSpPr>
        <p:spPr>
          <a:xfrm>
            <a:off x="3230280" y="4136760"/>
            <a:ext cx="5251680" cy="360"/>
          </a:xfrm>
          <a:prstGeom prst="line">
            <a:avLst/>
          </a:prstGeom>
          <a:ln w="6480">
            <a:solidFill>
              <a:srgbClr val="7f7f7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75" dur="indefinite" restart="never" nodeType="tmRoot">
          <p:childTnLst>
            <p:seq>
              <p:cTn id="17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图片 20" descr=""/>
          <p:cNvPicPr/>
          <p:nvPr/>
        </p:nvPicPr>
        <p:blipFill>
          <a:blip r:embed="rId1"/>
          <a:stretch/>
        </p:blipFill>
        <p:spPr>
          <a:xfrm>
            <a:off x="2631960" y="353880"/>
            <a:ext cx="7481520" cy="3742920"/>
          </a:xfrm>
          <a:prstGeom prst="rect">
            <a:avLst/>
          </a:prstGeom>
          <a:ln>
            <a:noFill/>
          </a:ln>
        </p:spPr>
      </p:pic>
      <p:sp>
        <p:nvSpPr>
          <p:cNvPr id="249" name="CustomShape 1"/>
          <p:cNvSpPr/>
          <p:nvPr/>
        </p:nvSpPr>
        <p:spPr>
          <a:xfrm>
            <a:off x="0" y="4902120"/>
            <a:ext cx="12191760" cy="19555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50" name="Group 2"/>
          <p:cNvGrpSpPr/>
          <p:nvPr/>
        </p:nvGrpSpPr>
        <p:grpSpPr>
          <a:xfrm>
            <a:off x="6804000" y="3178080"/>
            <a:ext cx="5578200" cy="3481200"/>
            <a:chOff x="6804000" y="3178080"/>
            <a:chExt cx="5578200" cy="3481200"/>
          </a:xfrm>
        </p:grpSpPr>
        <p:pic>
          <p:nvPicPr>
            <p:cNvPr id="251" name="图片 14" descr=""/>
            <p:cNvPicPr/>
            <p:nvPr/>
          </p:nvPicPr>
          <p:blipFill>
            <a:blip r:embed="rId2"/>
            <a:srcRect l="0" t="0" r="0" b="52039"/>
            <a:stretch/>
          </p:blipFill>
          <p:spPr>
            <a:xfrm>
              <a:off x="6810840" y="3178080"/>
              <a:ext cx="5571360" cy="17204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2" name="图片 15" descr=""/>
            <p:cNvPicPr/>
            <p:nvPr/>
          </p:nvPicPr>
          <p:blipFill>
            <a:blip r:embed="rId3"/>
            <a:srcRect l="0" t="50632" r="2626" b="0"/>
            <a:stretch/>
          </p:blipFill>
          <p:spPr>
            <a:xfrm>
              <a:off x="6804000" y="4888440"/>
              <a:ext cx="5425200" cy="17708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53" name="CustomShape 3"/>
          <p:cNvSpPr/>
          <p:nvPr/>
        </p:nvSpPr>
        <p:spPr>
          <a:xfrm>
            <a:off x="3349800" y="2900520"/>
            <a:ext cx="57002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HK" sz="7200" spc="-1" strike="noStrike">
                <a:solidFill>
                  <a:srgbClr val="1c4885"/>
                </a:solidFill>
                <a:latin typeface="微软雅黑"/>
                <a:ea typeface="微软雅黑"/>
              </a:rPr>
              <a:t>Extra</a:t>
            </a:r>
            <a:endParaRPr b="0" lang="en-HK" sz="7200" spc="-1" strike="noStrike">
              <a:latin typeface="Arial"/>
            </a:endParaRPr>
          </a:p>
        </p:txBody>
      </p:sp>
      <p:sp>
        <p:nvSpPr>
          <p:cNvPr id="254" name="Line 4"/>
          <p:cNvSpPr/>
          <p:nvPr/>
        </p:nvSpPr>
        <p:spPr>
          <a:xfrm>
            <a:off x="3230280" y="4136760"/>
            <a:ext cx="5251680" cy="360"/>
          </a:xfrm>
          <a:prstGeom prst="line">
            <a:avLst/>
          </a:prstGeom>
          <a:ln w="6480">
            <a:solidFill>
              <a:srgbClr val="7f7f7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77" dur="indefinite" restart="never" nodeType="tmRoot">
          <p:childTnLst>
            <p:seq>
              <p:cTn id="17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图片 20" descr=""/>
          <p:cNvPicPr/>
          <p:nvPr/>
        </p:nvPicPr>
        <p:blipFill>
          <a:blip r:embed="rId1"/>
          <a:stretch/>
        </p:blipFill>
        <p:spPr>
          <a:xfrm>
            <a:off x="2631960" y="353880"/>
            <a:ext cx="7481520" cy="3742920"/>
          </a:xfrm>
          <a:prstGeom prst="rect">
            <a:avLst/>
          </a:prstGeom>
          <a:ln>
            <a:noFill/>
          </a:ln>
        </p:spPr>
      </p:pic>
      <p:sp>
        <p:nvSpPr>
          <p:cNvPr id="256" name="CustomShape 1"/>
          <p:cNvSpPr/>
          <p:nvPr/>
        </p:nvSpPr>
        <p:spPr>
          <a:xfrm>
            <a:off x="0" y="4902120"/>
            <a:ext cx="12191760" cy="19555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2"/>
          <p:cNvSpPr/>
          <p:nvPr/>
        </p:nvSpPr>
        <p:spPr>
          <a:xfrm>
            <a:off x="0" y="1571760"/>
            <a:ext cx="1495080" cy="533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34400" spc="-1" strike="noStrike">
                <a:solidFill>
                  <a:srgbClr val="1c4885"/>
                </a:solidFill>
                <a:latin typeface="微软雅黑"/>
                <a:ea typeface="微软雅黑"/>
              </a:rPr>
              <a:t>1</a:t>
            </a:r>
            <a:endParaRPr b="0" lang="en-HK" sz="34400" spc="-1" strike="noStrike">
              <a:latin typeface="Arial"/>
            </a:endParaRPr>
          </a:p>
        </p:txBody>
      </p:sp>
      <p:sp>
        <p:nvSpPr>
          <p:cNvPr id="258" name="CustomShape 3"/>
          <p:cNvSpPr/>
          <p:nvPr/>
        </p:nvSpPr>
        <p:spPr>
          <a:xfrm>
            <a:off x="2268000" y="2379240"/>
            <a:ext cx="5504400" cy="22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7200" spc="-1" strike="noStrike">
                <a:solidFill>
                  <a:srgbClr val="1c4885"/>
                </a:solidFill>
                <a:latin typeface="微软雅黑"/>
                <a:ea typeface="微软雅黑"/>
              </a:rPr>
              <a:t>Our Team &amp; Partners</a:t>
            </a:r>
            <a:endParaRPr b="0" lang="en-HK" sz="7200" spc="-1" strike="noStrike">
              <a:latin typeface="Arial"/>
            </a:endParaRPr>
          </a:p>
        </p:txBody>
      </p:sp>
      <p:grpSp>
        <p:nvGrpSpPr>
          <p:cNvPr id="259" name="Group 4"/>
          <p:cNvGrpSpPr/>
          <p:nvPr/>
        </p:nvGrpSpPr>
        <p:grpSpPr>
          <a:xfrm>
            <a:off x="6804000" y="3178080"/>
            <a:ext cx="5578200" cy="3481200"/>
            <a:chOff x="6804000" y="3178080"/>
            <a:chExt cx="5578200" cy="3481200"/>
          </a:xfrm>
        </p:grpSpPr>
        <p:pic>
          <p:nvPicPr>
            <p:cNvPr id="260" name="图片 14" descr=""/>
            <p:cNvPicPr/>
            <p:nvPr/>
          </p:nvPicPr>
          <p:blipFill>
            <a:blip r:embed="rId2"/>
            <a:srcRect l="0" t="0" r="0" b="52039"/>
            <a:stretch/>
          </p:blipFill>
          <p:spPr>
            <a:xfrm>
              <a:off x="6810840" y="3178080"/>
              <a:ext cx="5571360" cy="17204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61" name="图片 15" descr=""/>
            <p:cNvPicPr/>
            <p:nvPr/>
          </p:nvPicPr>
          <p:blipFill>
            <a:blip r:embed="rId3"/>
            <a:srcRect l="0" t="50632" r="2626" b="0"/>
            <a:stretch/>
          </p:blipFill>
          <p:spPr>
            <a:xfrm>
              <a:off x="6804000" y="4888440"/>
              <a:ext cx="5425200" cy="17708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62" name="CustomShape 5"/>
          <p:cNvSpPr/>
          <p:nvPr/>
        </p:nvSpPr>
        <p:spPr>
          <a:xfrm>
            <a:off x="490680" y="4902120"/>
            <a:ext cx="2063520" cy="915480"/>
          </a:xfrm>
          <a:custGeom>
            <a:avLst/>
            <a:gdLst/>
            <a:ahLst/>
            <a:rect l="l" t="t" r="r" b="b"/>
            <a:pathLst>
              <a:path w="2064307" h="916126">
                <a:moveTo>
                  <a:pt x="689525" y="0"/>
                </a:moveTo>
                <a:lnTo>
                  <a:pt x="1379051" y="0"/>
                </a:lnTo>
                <a:lnTo>
                  <a:pt x="1379051" y="367494"/>
                </a:lnTo>
                <a:lnTo>
                  <a:pt x="2064307" y="367494"/>
                </a:lnTo>
                <a:lnTo>
                  <a:pt x="2064307" y="916126"/>
                </a:lnTo>
                <a:lnTo>
                  <a:pt x="0" y="916126"/>
                </a:lnTo>
                <a:lnTo>
                  <a:pt x="0" y="367494"/>
                </a:lnTo>
                <a:lnTo>
                  <a:pt x="689525" y="367494"/>
                </a:lnTo>
                <a:lnTo>
                  <a:pt x="68952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79" dur="indefinite" restart="never" nodeType="tmRoot">
          <p:childTnLst>
            <p:seq>
              <p:cTn id="18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7e6e6">
            <a:alpha val="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" descr=""/>
          <p:cNvPicPr/>
          <p:nvPr/>
        </p:nvPicPr>
        <p:blipFill>
          <a:blip r:embed="rId1"/>
          <a:stretch/>
        </p:blipFill>
        <p:spPr>
          <a:xfrm>
            <a:off x="307800" y="676800"/>
            <a:ext cx="3166920" cy="1413720"/>
          </a:xfrm>
          <a:prstGeom prst="rect">
            <a:avLst/>
          </a:prstGeom>
          <a:ln>
            <a:noFill/>
          </a:ln>
        </p:spPr>
      </p:pic>
      <p:sp>
        <p:nvSpPr>
          <p:cNvPr id="264" name="CustomShape 1"/>
          <p:cNvSpPr/>
          <p:nvPr/>
        </p:nvSpPr>
        <p:spPr>
          <a:xfrm>
            <a:off x="174600" y="220680"/>
            <a:ext cx="8038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2400" spc="-1" strike="noStrike">
                <a:solidFill>
                  <a:srgbClr val="000000"/>
                </a:solidFill>
                <a:latin typeface="微软雅黑"/>
                <a:ea typeface="微软雅黑"/>
              </a:rPr>
              <a:t>Partners</a:t>
            </a:r>
            <a:endParaRPr b="0" lang="en-HK" sz="240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TextShape 3"/>
          <p:cNvSpPr txBox="1"/>
          <p:nvPr/>
        </p:nvSpPr>
        <p:spPr>
          <a:xfrm>
            <a:off x="262800" y="1554480"/>
            <a:ext cx="11532960" cy="4983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spcBef>
                <a:spcPts val="1729"/>
              </a:spcBef>
              <a:buClr>
                <a:srgbClr val="000000"/>
              </a:buClr>
              <a:buFont typeface="Arial"/>
              <a:buChar char="•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 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北京 彩云科技</a:t>
            </a: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s</a:t>
            </a: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pecializes in NLP, translation, weather forecast, etc.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Dr</a:t>
            </a: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肖达</a:t>
            </a: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, </a:t>
            </a: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清华大学，北京邮电大学 教授</a:t>
            </a: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, </a:t>
            </a: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彩云科技</a:t>
            </a: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chief scientist</a:t>
            </a:r>
            <a:br/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One of the few researchers interested in AGI in mainland China</a:t>
            </a:r>
            <a:br/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We have been discussing AGI for several years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彩云科技</a:t>
            </a: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has been developing their own</a:t>
            </a:r>
            <a:br/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BERT-like models since the beginning of BERT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We are now working together on the</a:t>
            </a:r>
            <a:br/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initial training of Logic BERT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Possible future collaboration in advanced NLP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67" name="" descr=""/>
          <p:cNvPicPr/>
          <p:nvPr/>
        </p:nvPicPr>
        <p:blipFill>
          <a:blip r:embed="rId2"/>
          <a:stretch/>
        </p:blipFill>
        <p:spPr>
          <a:xfrm>
            <a:off x="8138160" y="3932640"/>
            <a:ext cx="3291840" cy="2468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81" dur="indefinite" restart="never" nodeType="tmRoot">
          <p:childTnLst>
            <p:seq>
              <p:cTn id="18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7e6e6">
            <a:alpha val="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" descr=""/>
          <p:cNvPicPr/>
          <p:nvPr/>
        </p:nvPicPr>
        <p:blipFill>
          <a:blip r:embed="rId1"/>
          <a:stretch/>
        </p:blipFill>
        <p:spPr>
          <a:xfrm>
            <a:off x="10076400" y="1828800"/>
            <a:ext cx="1993680" cy="2514240"/>
          </a:xfrm>
          <a:prstGeom prst="rect">
            <a:avLst/>
          </a:prstGeom>
          <a:ln>
            <a:noFill/>
          </a:ln>
        </p:spPr>
      </p:pic>
      <p:sp>
        <p:nvSpPr>
          <p:cNvPr id="269" name="CustomShape 1"/>
          <p:cNvSpPr/>
          <p:nvPr/>
        </p:nvSpPr>
        <p:spPr>
          <a:xfrm>
            <a:off x="174600" y="220680"/>
            <a:ext cx="8038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2400" spc="-1" strike="noStrike">
                <a:solidFill>
                  <a:srgbClr val="000000"/>
                </a:solidFill>
                <a:latin typeface="微软雅黑"/>
                <a:ea typeface="微软雅黑"/>
              </a:rPr>
              <a:t>Our Team</a:t>
            </a:r>
            <a:endParaRPr b="0" lang="en-HK" sz="2400" spc="-1" strike="noStrike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1" name="" descr=""/>
          <p:cNvPicPr/>
          <p:nvPr/>
        </p:nvPicPr>
        <p:blipFill>
          <a:blip r:embed="rId2"/>
          <a:stretch/>
        </p:blipFill>
        <p:spPr>
          <a:xfrm>
            <a:off x="249120" y="914400"/>
            <a:ext cx="1854000" cy="2311200"/>
          </a:xfrm>
          <a:prstGeom prst="rect">
            <a:avLst/>
          </a:prstGeom>
          <a:ln>
            <a:noFill/>
          </a:ln>
        </p:spPr>
      </p:pic>
      <p:grpSp>
        <p:nvGrpSpPr>
          <p:cNvPr id="272" name="Group 3"/>
          <p:cNvGrpSpPr/>
          <p:nvPr/>
        </p:nvGrpSpPr>
        <p:grpSpPr>
          <a:xfrm>
            <a:off x="2194560" y="365760"/>
            <a:ext cx="2834640" cy="1280160"/>
            <a:chOff x="2194560" y="365760"/>
            <a:chExt cx="2834640" cy="1280160"/>
          </a:xfrm>
        </p:grpSpPr>
        <p:sp>
          <p:nvSpPr>
            <p:cNvPr id="273" name="CustomShape 4"/>
            <p:cNvSpPr/>
            <p:nvPr/>
          </p:nvSpPr>
          <p:spPr>
            <a:xfrm>
              <a:off x="2194560" y="365760"/>
              <a:ext cx="2834640" cy="1280160"/>
            </a:xfrm>
            <a:custGeom>
              <a:avLst/>
              <a:gdLst/>
              <a:ahLst/>
              <a:rect l="0" t="0" r="r" b="b"/>
              <a:pathLst>
                <a:path w="7875" h="3558">
                  <a:moveTo>
                    <a:pt x="592" y="0"/>
                  </a:moveTo>
                  <a:cubicBezTo>
                    <a:pt x="296" y="0"/>
                    <a:pt x="0" y="296"/>
                    <a:pt x="0" y="592"/>
                  </a:cubicBezTo>
                  <a:lnTo>
                    <a:pt x="0" y="2964"/>
                  </a:lnTo>
                  <a:cubicBezTo>
                    <a:pt x="0" y="3260"/>
                    <a:pt x="296" y="3557"/>
                    <a:pt x="592" y="3557"/>
                  </a:cubicBezTo>
                  <a:lnTo>
                    <a:pt x="7282" y="3557"/>
                  </a:lnTo>
                  <a:cubicBezTo>
                    <a:pt x="7578" y="3557"/>
                    <a:pt x="7874" y="3260"/>
                    <a:pt x="7874" y="2964"/>
                  </a:cubicBezTo>
                  <a:lnTo>
                    <a:pt x="7874" y="592"/>
                  </a:lnTo>
                  <a:cubicBezTo>
                    <a:pt x="7874" y="296"/>
                    <a:pt x="7578" y="0"/>
                    <a:pt x="7282" y="0"/>
                  </a:cubicBezTo>
                  <a:lnTo>
                    <a:pt x="592" y="0"/>
                  </a:lnTo>
                </a:path>
              </a:pathLst>
            </a:custGeom>
            <a:solidFill>
              <a:srgbClr val="dddddd"/>
            </a:solidFill>
            <a:ln w="381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4" name="CustomShape 5"/>
            <p:cNvSpPr/>
            <p:nvPr/>
          </p:nvSpPr>
          <p:spPr>
            <a:xfrm>
              <a:off x="2225880" y="457200"/>
              <a:ext cx="2803320" cy="1063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   </a:t>
              </a:r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(potential candidate)</a:t>
              </a:r>
              <a:br/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陈代超，北大</a:t>
              </a:r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undergrad</a:t>
              </a:r>
              <a:br/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Long-time friend and</a:t>
              </a:r>
              <a:br/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researcher interested in AGI</a:t>
              </a:r>
              <a:endParaRPr b="0" lang="en-HK" sz="1600" spc="-1" strike="noStrike">
                <a:latin typeface="Arial"/>
              </a:endParaRPr>
            </a:p>
          </p:txBody>
        </p:sp>
      </p:grpSp>
      <p:pic>
        <p:nvPicPr>
          <p:cNvPr id="275" name="" descr=""/>
          <p:cNvPicPr/>
          <p:nvPr/>
        </p:nvPicPr>
        <p:blipFill>
          <a:blip r:embed="rId3"/>
          <a:stretch/>
        </p:blipFill>
        <p:spPr>
          <a:xfrm>
            <a:off x="233280" y="4023360"/>
            <a:ext cx="1961280" cy="2595960"/>
          </a:xfrm>
          <a:prstGeom prst="rect">
            <a:avLst/>
          </a:prstGeom>
          <a:ln>
            <a:noFill/>
          </a:ln>
        </p:spPr>
      </p:pic>
      <p:grpSp>
        <p:nvGrpSpPr>
          <p:cNvPr id="276" name="Group 6"/>
          <p:cNvGrpSpPr/>
          <p:nvPr/>
        </p:nvGrpSpPr>
        <p:grpSpPr>
          <a:xfrm>
            <a:off x="2377440" y="5669280"/>
            <a:ext cx="2377440" cy="1005840"/>
            <a:chOff x="2377440" y="5669280"/>
            <a:chExt cx="2377440" cy="1005840"/>
          </a:xfrm>
        </p:grpSpPr>
        <p:sp>
          <p:nvSpPr>
            <p:cNvPr id="277" name="CustomShape 7"/>
            <p:cNvSpPr/>
            <p:nvPr/>
          </p:nvSpPr>
          <p:spPr>
            <a:xfrm>
              <a:off x="2377440" y="5669280"/>
              <a:ext cx="2377440" cy="1005840"/>
            </a:xfrm>
            <a:custGeom>
              <a:avLst/>
              <a:gdLst/>
              <a:ahLst/>
              <a:rect l="0" t="0" r="r" b="b"/>
              <a:pathLst>
                <a:path w="6606" h="2796">
                  <a:moveTo>
                    <a:pt x="465" y="0"/>
                  </a:moveTo>
                  <a:cubicBezTo>
                    <a:pt x="232" y="0"/>
                    <a:pt x="0" y="232"/>
                    <a:pt x="0" y="465"/>
                  </a:cubicBezTo>
                  <a:lnTo>
                    <a:pt x="0" y="2329"/>
                  </a:lnTo>
                  <a:cubicBezTo>
                    <a:pt x="0" y="2562"/>
                    <a:pt x="232" y="2795"/>
                    <a:pt x="465" y="2795"/>
                  </a:cubicBezTo>
                  <a:lnTo>
                    <a:pt x="6139" y="2795"/>
                  </a:lnTo>
                  <a:cubicBezTo>
                    <a:pt x="6372" y="2795"/>
                    <a:pt x="6605" y="2562"/>
                    <a:pt x="6605" y="2329"/>
                  </a:cubicBezTo>
                  <a:lnTo>
                    <a:pt x="6605" y="465"/>
                  </a:lnTo>
                  <a:cubicBezTo>
                    <a:pt x="6605" y="232"/>
                    <a:pt x="6372" y="0"/>
                    <a:pt x="6139" y="0"/>
                  </a:cubicBezTo>
                  <a:lnTo>
                    <a:pt x="465" y="0"/>
                  </a:lnTo>
                </a:path>
              </a:pathLst>
            </a:custGeom>
            <a:solidFill>
              <a:srgbClr val="dddddd"/>
            </a:solidFill>
            <a:ln w="381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8" name="CustomShape 8"/>
            <p:cNvSpPr/>
            <p:nvPr/>
          </p:nvSpPr>
          <p:spPr>
            <a:xfrm>
              <a:off x="2468880" y="5760720"/>
              <a:ext cx="2286000" cy="8197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Pete Tang, CUHK MSc</a:t>
              </a:r>
              <a:br/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Machine learning</a:t>
              </a:r>
              <a:br/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Data scientist</a:t>
              </a:r>
              <a:endParaRPr b="0" lang="en-HK" sz="1600" spc="-1" strike="noStrike">
                <a:latin typeface="Arial"/>
              </a:endParaRPr>
            </a:p>
          </p:txBody>
        </p:sp>
      </p:grpSp>
      <p:pic>
        <p:nvPicPr>
          <p:cNvPr id="279" name="" descr=""/>
          <p:cNvPicPr/>
          <p:nvPr/>
        </p:nvPicPr>
        <p:blipFill>
          <a:blip r:embed="rId4"/>
          <a:stretch/>
        </p:blipFill>
        <p:spPr>
          <a:xfrm>
            <a:off x="2286000" y="2357640"/>
            <a:ext cx="2064240" cy="2671560"/>
          </a:xfrm>
          <a:prstGeom prst="rect">
            <a:avLst/>
          </a:prstGeom>
          <a:ln>
            <a:noFill/>
          </a:ln>
        </p:spPr>
      </p:pic>
      <p:grpSp>
        <p:nvGrpSpPr>
          <p:cNvPr id="280" name="Group 9"/>
          <p:cNvGrpSpPr/>
          <p:nvPr/>
        </p:nvGrpSpPr>
        <p:grpSpPr>
          <a:xfrm>
            <a:off x="4634640" y="2743200"/>
            <a:ext cx="2437560" cy="822960"/>
            <a:chOff x="4634640" y="2743200"/>
            <a:chExt cx="2437560" cy="822960"/>
          </a:xfrm>
        </p:grpSpPr>
        <p:sp>
          <p:nvSpPr>
            <p:cNvPr id="281" name="CustomShape 10"/>
            <p:cNvSpPr/>
            <p:nvPr/>
          </p:nvSpPr>
          <p:spPr>
            <a:xfrm>
              <a:off x="4634640" y="2743200"/>
              <a:ext cx="2377440" cy="822960"/>
            </a:xfrm>
            <a:custGeom>
              <a:avLst/>
              <a:gdLst/>
              <a:ahLst/>
              <a:rect l="0" t="0" r="r" b="b"/>
              <a:pathLst>
                <a:path w="6605" h="2288">
                  <a:moveTo>
                    <a:pt x="381" y="0"/>
                  </a:moveTo>
                  <a:cubicBezTo>
                    <a:pt x="190" y="0"/>
                    <a:pt x="0" y="190"/>
                    <a:pt x="0" y="381"/>
                  </a:cubicBezTo>
                  <a:lnTo>
                    <a:pt x="0" y="1905"/>
                  </a:lnTo>
                  <a:cubicBezTo>
                    <a:pt x="0" y="2096"/>
                    <a:pt x="190" y="2287"/>
                    <a:pt x="381" y="2287"/>
                  </a:cubicBezTo>
                  <a:lnTo>
                    <a:pt x="6223" y="2287"/>
                  </a:lnTo>
                  <a:cubicBezTo>
                    <a:pt x="6413" y="2287"/>
                    <a:pt x="6604" y="2096"/>
                    <a:pt x="6604" y="1905"/>
                  </a:cubicBezTo>
                  <a:lnTo>
                    <a:pt x="6604" y="381"/>
                  </a:lnTo>
                  <a:cubicBezTo>
                    <a:pt x="6604" y="190"/>
                    <a:pt x="6413" y="0"/>
                    <a:pt x="6223" y="0"/>
                  </a:cubicBezTo>
                  <a:lnTo>
                    <a:pt x="381" y="0"/>
                  </a:lnTo>
                </a:path>
              </a:pathLst>
            </a:custGeom>
            <a:solidFill>
              <a:srgbClr val="dddddd"/>
            </a:solidFill>
            <a:ln w="381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2" name="CustomShape 11"/>
            <p:cNvSpPr/>
            <p:nvPr/>
          </p:nvSpPr>
          <p:spPr>
            <a:xfrm>
              <a:off x="4726080" y="2897640"/>
              <a:ext cx="2346120" cy="5770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Kaidrian Yu, HK CityU</a:t>
              </a:r>
              <a:br/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Lawyer, entrepreneur</a:t>
              </a:r>
              <a:endParaRPr b="0" lang="en-HK" sz="1600" spc="-1" strike="noStrike">
                <a:latin typeface="Arial"/>
              </a:endParaRPr>
            </a:p>
          </p:txBody>
        </p:sp>
      </p:grpSp>
      <p:grpSp>
        <p:nvGrpSpPr>
          <p:cNvPr id="283" name="Group 12"/>
          <p:cNvGrpSpPr/>
          <p:nvPr/>
        </p:nvGrpSpPr>
        <p:grpSpPr>
          <a:xfrm>
            <a:off x="7498080" y="220680"/>
            <a:ext cx="2926080" cy="1645920"/>
            <a:chOff x="7498080" y="220680"/>
            <a:chExt cx="2926080" cy="1645920"/>
          </a:xfrm>
        </p:grpSpPr>
        <p:sp>
          <p:nvSpPr>
            <p:cNvPr id="284" name="CustomShape 13"/>
            <p:cNvSpPr/>
            <p:nvPr/>
          </p:nvSpPr>
          <p:spPr>
            <a:xfrm>
              <a:off x="7498080" y="220680"/>
              <a:ext cx="2926080" cy="1645920"/>
            </a:xfrm>
            <a:custGeom>
              <a:avLst/>
              <a:gdLst/>
              <a:ahLst/>
              <a:rect l="0" t="0" r="r" b="b"/>
              <a:pathLst>
                <a:path w="8130" h="4574">
                  <a:moveTo>
                    <a:pt x="762" y="0"/>
                  </a:moveTo>
                  <a:cubicBezTo>
                    <a:pt x="381" y="0"/>
                    <a:pt x="0" y="381"/>
                    <a:pt x="0" y="762"/>
                  </a:cubicBezTo>
                  <a:lnTo>
                    <a:pt x="0" y="3810"/>
                  </a:lnTo>
                  <a:cubicBezTo>
                    <a:pt x="0" y="4191"/>
                    <a:pt x="381" y="4573"/>
                    <a:pt x="762" y="4573"/>
                  </a:cubicBezTo>
                  <a:lnTo>
                    <a:pt x="7366" y="4573"/>
                  </a:lnTo>
                  <a:cubicBezTo>
                    <a:pt x="7747" y="4573"/>
                    <a:pt x="8129" y="4191"/>
                    <a:pt x="8129" y="3810"/>
                  </a:cubicBezTo>
                  <a:lnTo>
                    <a:pt x="8129" y="762"/>
                  </a:lnTo>
                  <a:cubicBezTo>
                    <a:pt x="8129" y="381"/>
                    <a:pt x="7747" y="0"/>
                    <a:pt x="7366" y="0"/>
                  </a:cubicBezTo>
                  <a:lnTo>
                    <a:pt x="762" y="0"/>
                  </a:lnTo>
                </a:path>
              </a:pathLst>
            </a:custGeom>
            <a:solidFill>
              <a:srgbClr val="dddddd"/>
            </a:solidFill>
            <a:ln w="381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5" name="TextShape 14"/>
            <p:cNvSpPr txBox="1"/>
            <p:nvPr/>
          </p:nvSpPr>
          <p:spPr>
            <a:xfrm>
              <a:off x="7634520" y="228240"/>
              <a:ext cx="2606760" cy="15469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/>
            <a:p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    </a:t>
              </a:r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(remote member)</a:t>
              </a:r>
              <a:br/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William H Taylor</a:t>
              </a:r>
              <a:br/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Binghamton Univ, NY, USA</a:t>
              </a:r>
              <a:br/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AGI researcher</a:t>
              </a:r>
              <a:br/>
              <a:r>
                <a:rPr b="0" lang="en-HK" sz="1600" spc="-1" strike="noStrike">
                  <a:solidFill>
                    <a:srgbClr val="000000"/>
                  </a:solidFill>
                  <a:latin typeface="Arial"/>
                  <a:ea typeface="宋体"/>
                </a:rPr>
                <a:t>Creative writing</a:t>
              </a:r>
              <a:endParaRPr b="0" lang="en-HK" sz="1600" spc="-1" strike="noStrike">
                <a:latin typeface="Arial"/>
              </a:endParaRPr>
            </a:p>
          </p:txBody>
        </p:sp>
      </p:grpSp>
      <p:pic>
        <p:nvPicPr>
          <p:cNvPr id="286" name="" descr=""/>
          <p:cNvPicPr/>
          <p:nvPr/>
        </p:nvPicPr>
        <p:blipFill>
          <a:blip r:embed="rId5"/>
          <a:stretch/>
        </p:blipFill>
        <p:spPr>
          <a:xfrm>
            <a:off x="5394960" y="41760"/>
            <a:ext cx="1813680" cy="2103120"/>
          </a:xfrm>
          <a:prstGeom prst="rect">
            <a:avLst/>
          </a:prstGeom>
          <a:ln>
            <a:noFill/>
          </a:ln>
        </p:spPr>
      </p:pic>
      <p:pic>
        <p:nvPicPr>
          <p:cNvPr id="287" name="" descr=""/>
          <p:cNvPicPr/>
          <p:nvPr/>
        </p:nvPicPr>
        <p:blipFill>
          <a:blip r:embed="rId6"/>
          <a:stretch/>
        </p:blipFill>
        <p:spPr>
          <a:xfrm>
            <a:off x="5029200" y="4116240"/>
            <a:ext cx="1877040" cy="2467440"/>
          </a:xfrm>
          <a:prstGeom prst="rect">
            <a:avLst/>
          </a:prstGeom>
          <a:ln>
            <a:noFill/>
          </a:ln>
        </p:spPr>
      </p:pic>
      <p:sp>
        <p:nvSpPr>
          <p:cNvPr id="288" name="CustomShape 15"/>
          <p:cNvSpPr/>
          <p:nvPr/>
        </p:nvSpPr>
        <p:spPr>
          <a:xfrm>
            <a:off x="7406640" y="2286000"/>
            <a:ext cx="2529000" cy="914400"/>
          </a:xfrm>
          <a:custGeom>
            <a:avLst/>
            <a:gdLst/>
            <a:ahLst/>
            <a:rect l="0" t="0" r="r" b="b"/>
            <a:pathLst>
              <a:path w="7027" h="2542">
                <a:moveTo>
                  <a:pt x="423" y="0"/>
                </a:moveTo>
                <a:cubicBezTo>
                  <a:pt x="211" y="0"/>
                  <a:pt x="0" y="211"/>
                  <a:pt x="0" y="423"/>
                </a:cubicBezTo>
                <a:lnTo>
                  <a:pt x="0" y="2117"/>
                </a:lnTo>
                <a:cubicBezTo>
                  <a:pt x="0" y="2329"/>
                  <a:pt x="211" y="2541"/>
                  <a:pt x="423" y="2541"/>
                </a:cubicBezTo>
                <a:lnTo>
                  <a:pt x="6602" y="2541"/>
                </a:lnTo>
                <a:cubicBezTo>
                  <a:pt x="6814" y="2541"/>
                  <a:pt x="7026" y="2329"/>
                  <a:pt x="7026" y="2117"/>
                </a:cubicBezTo>
                <a:lnTo>
                  <a:pt x="7026" y="423"/>
                </a:lnTo>
                <a:cubicBezTo>
                  <a:pt x="7026" y="211"/>
                  <a:pt x="6814" y="0"/>
                  <a:pt x="6602" y="0"/>
                </a:cubicBezTo>
                <a:lnTo>
                  <a:pt x="423" y="0"/>
                </a:lnTo>
              </a:path>
            </a:pathLst>
          </a:custGeom>
          <a:solidFill>
            <a:srgbClr val="dddddd"/>
          </a:solidFill>
          <a:ln w="38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CustomShape 16"/>
          <p:cNvSpPr/>
          <p:nvPr/>
        </p:nvSpPr>
        <p:spPr>
          <a:xfrm>
            <a:off x="7498080" y="2349000"/>
            <a:ext cx="2437560" cy="819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Ben Yu, Univ of Chicago</a:t>
            </a:r>
            <a:br/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AI entrepreneur,</a:t>
            </a:r>
            <a:br/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finance, data science</a:t>
            </a:r>
            <a:endParaRPr b="0" lang="en-HK" sz="1600" spc="-1" strike="noStrike">
              <a:latin typeface="Arial"/>
            </a:endParaRPr>
          </a:p>
        </p:txBody>
      </p:sp>
      <p:pic>
        <p:nvPicPr>
          <p:cNvPr id="290" name="" descr=""/>
          <p:cNvPicPr/>
          <p:nvPr/>
        </p:nvPicPr>
        <p:blipFill>
          <a:blip r:embed="rId7"/>
          <a:stretch/>
        </p:blipFill>
        <p:spPr>
          <a:xfrm>
            <a:off x="9921600" y="4572000"/>
            <a:ext cx="2057040" cy="2194560"/>
          </a:xfrm>
          <a:prstGeom prst="rect">
            <a:avLst/>
          </a:prstGeom>
          <a:ln>
            <a:noFill/>
          </a:ln>
        </p:spPr>
      </p:pic>
      <p:sp>
        <p:nvSpPr>
          <p:cNvPr id="291" name="CustomShape 17"/>
          <p:cNvSpPr/>
          <p:nvPr/>
        </p:nvSpPr>
        <p:spPr>
          <a:xfrm>
            <a:off x="6949440" y="3840480"/>
            <a:ext cx="2651760" cy="1005840"/>
          </a:xfrm>
          <a:custGeom>
            <a:avLst/>
            <a:gdLst/>
            <a:ahLst/>
            <a:rect l="0" t="0" r="r" b="b"/>
            <a:pathLst>
              <a:path w="7368" h="2796">
                <a:moveTo>
                  <a:pt x="465" y="0"/>
                </a:moveTo>
                <a:cubicBezTo>
                  <a:pt x="232" y="0"/>
                  <a:pt x="0" y="232"/>
                  <a:pt x="0" y="465"/>
                </a:cubicBezTo>
                <a:lnTo>
                  <a:pt x="0" y="2329"/>
                </a:lnTo>
                <a:cubicBezTo>
                  <a:pt x="0" y="2562"/>
                  <a:pt x="232" y="2795"/>
                  <a:pt x="465" y="2795"/>
                </a:cubicBezTo>
                <a:lnTo>
                  <a:pt x="6901" y="2795"/>
                </a:lnTo>
                <a:cubicBezTo>
                  <a:pt x="7134" y="2795"/>
                  <a:pt x="7367" y="2562"/>
                  <a:pt x="7367" y="2329"/>
                </a:cubicBezTo>
                <a:lnTo>
                  <a:pt x="7367" y="465"/>
                </a:lnTo>
                <a:cubicBezTo>
                  <a:pt x="7367" y="232"/>
                  <a:pt x="7134" y="0"/>
                  <a:pt x="6901" y="0"/>
                </a:cubicBezTo>
                <a:lnTo>
                  <a:pt x="465" y="0"/>
                </a:lnTo>
              </a:path>
            </a:pathLst>
          </a:custGeom>
          <a:solidFill>
            <a:srgbClr val="dddddd"/>
          </a:solidFill>
          <a:ln w="38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CustomShape 18"/>
          <p:cNvSpPr/>
          <p:nvPr/>
        </p:nvSpPr>
        <p:spPr>
          <a:xfrm>
            <a:off x="7040880" y="3931920"/>
            <a:ext cx="2560320" cy="819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叶安</a:t>
            </a: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, </a:t>
            </a: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桂林电子科技大学</a:t>
            </a:r>
            <a:br/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researcher</a:t>
            </a:r>
            <a:br/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machine vision, NLP</a:t>
            </a:r>
            <a:endParaRPr b="0" lang="en-HK" sz="1600" spc="-1" strike="noStrike">
              <a:latin typeface="Arial"/>
            </a:endParaRPr>
          </a:p>
        </p:txBody>
      </p:sp>
      <p:sp>
        <p:nvSpPr>
          <p:cNvPr id="293" name="CustomShape 19"/>
          <p:cNvSpPr/>
          <p:nvPr/>
        </p:nvSpPr>
        <p:spPr>
          <a:xfrm>
            <a:off x="7223760" y="5577840"/>
            <a:ext cx="2468880" cy="1005840"/>
          </a:xfrm>
          <a:custGeom>
            <a:avLst/>
            <a:gdLst/>
            <a:ahLst/>
            <a:rect l="0" t="0" r="r" b="b"/>
            <a:pathLst>
              <a:path w="6859" h="2796">
                <a:moveTo>
                  <a:pt x="465" y="0"/>
                </a:moveTo>
                <a:cubicBezTo>
                  <a:pt x="232" y="0"/>
                  <a:pt x="0" y="232"/>
                  <a:pt x="0" y="465"/>
                </a:cubicBezTo>
                <a:lnTo>
                  <a:pt x="0" y="2329"/>
                </a:lnTo>
                <a:cubicBezTo>
                  <a:pt x="0" y="2562"/>
                  <a:pt x="232" y="2795"/>
                  <a:pt x="465" y="2795"/>
                </a:cubicBezTo>
                <a:lnTo>
                  <a:pt x="6393" y="2795"/>
                </a:lnTo>
                <a:cubicBezTo>
                  <a:pt x="6625" y="2795"/>
                  <a:pt x="6858" y="2562"/>
                  <a:pt x="6858" y="2329"/>
                </a:cubicBezTo>
                <a:lnTo>
                  <a:pt x="6858" y="465"/>
                </a:lnTo>
                <a:cubicBezTo>
                  <a:pt x="6858" y="232"/>
                  <a:pt x="6625" y="0"/>
                  <a:pt x="6393" y="0"/>
                </a:cubicBezTo>
                <a:lnTo>
                  <a:pt x="465" y="0"/>
                </a:lnTo>
              </a:path>
            </a:pathLst>
          </a:custGeom>
          <a:solidFill>
            <a:srgbClr val="dddddd"/>
          </a:solidFill>
          <a:ln w="38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ustomShape 20"/>
          <p:cNvSpPr/>
          <p:nvPr/>
        </p:nvSpPr>
        <p:spPr>
          <a:xfrm>
            <a:off x="7315200" y="5669280"/>
            <a:ext cx="2468880" cy="8204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Yan King Yin</a:t>
            </a:r>
            <a:br/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CUHK, Hofstra, NY USA</a:t>
            </a:r>
            <a:br/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AGI researcher</a:t>
            </a:r>
            <a:endParaRPr b="0" lang="en-HK" sz="1600" spc="-1" strike="noStrike">
              <a:latin typeface="Arial"/>
            </a:endParaRPr>
          </a:p>
        </p:txBody>
      </p:sp>
      <p:sp>
        <p:nvSpPr>
          <p:cNvPr id="295" name="Line 21"/>
          <p:cNvSpPr/>
          <p:nvPr/>
        </p:nvSpPr>
        <p:spPr>
          <a:xfrm flipH="1">
            <a:off x="2103120" y="1645920"/>
            <a:ext cx="457200" cy="3657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6" name="Line 22"/>
          <p:cNvSpPr/>
          <p:nvPr/>
        </p:nvSpPr>
        <p:spPr>
          <a:xfrm flipH="1">
            <a:off x="4206240" y="2897640"/>
            <a:ext cx="428400" cy="2113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7" name="Line 23"/>
          <p:cNvSpPr/>
          <p:nvPr/>
        </p:nvSpPr>
        <p:spPr>
          <a:xfrm flipH="1">
            <a:off x="2011680" y="6126480"/>
            <a:ext cx="36576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Line 24"/>
          <p:cNvSpPr/>
          <p:nvPr/>
        </p:nvSpPr>
        <p:spPr>
          <a:xfrm flipH="1">
            <a:off x="6675120" y="4846320"/>
            <a:ext cx="457200" cy="3657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9" name="Line 25"/>
          <p:cNvSpPr/>
          <p:nvPr/>
        </p:nvSpPr>
        <p:spPr>
          <a:xfrm flipV="1">
            <a:off x="9326880" y="5303520"/>
            <a:ext cx="640080" cy="2743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0" name="Line 26"/>
          <p:cNvSpPr/>
          <p:nvPr/>
        </p:nvSpPr>
        <p:spPr>
          <a:xfrm>
            <a:off x="9692640" y="3200400"/>
            <a:ext cx="457200" cy="3657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1" name="Line 27"/>
          <p:cNvSpPr/>
          <p:nvPr/>
        </p:nvSpPr>
        <p:spPr>
          <a:xfrm flipH="1">
            <a:off x="7040880" y="1645920"/>
            <a:ext cx="457200" cy="914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83" dur="indefinite" restart="never" nodeType="tmRoot">
          <p:childTnLst>
            <p:seq>
              <p:cTn id="18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图片 20" descr=""/>
          <p:cNvPicPr/>
          <p:nvPr/>
        </p:nvPicPr>
        <p:blipFill>
          <a:blip r:embed="rId1"/>
          <a:stretch/>
        </p:blipFill>
        <p:spPr>
          <a:xfrm>
            <a:off x="2631960" y="353880"/>
            <a:ext cx="7481520" cy="3742920"/>
          </a:xfrm>
          <a:prstGeom prst="rect">
            <a:avLst/>
          </a:prstGeom>
          <a:ln>
            <a:noFill/>
          </a:ln>
        </p:spPr>
      </p:pic>
      <p:sp>
        <p:nvSpPr>
          <p:cNvPr id="303" name="CustomShape 1"/>
          <p:cNvSpPr/>
          <p:nvPr/>
        </p:nvSpPr>
        <p:spPr>
          <a:xfrm>
            <a:off x="0" y="4902120"/>
            <a:ext cx="12191760" cy="19555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CustomShape 2"/>
          <p:cNvSpPr/>
          <p:nvPr/>
        </p:nvSpPr>
        <p:spPr>
          <a:xfrm>
            <a:off x="0" y="1571760"/>
            <a:ext cx="1495080" cy="533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34400" spc="-1" strike="noStrike">
                <a:solidFill>
                  <a:srgbClr val="1c4885"/>
                </a:solidFill>
                <a:latin typeface="微软雅黑"/>
                <a:ea typeface="微软雅黑"/>
              </a:rPr>
              <a:t>2</a:t>
            </a:r>
            <a:endParaRPr b="0" lang="en-HK" sz="34400" spc="-1" strike="noStrike">
              <a:latin typeface="Arial"/>
            </a:endParaRPr>
          </a:p>
        </p:txBody>
      </p:sp>
      <p:grpSp>
        <p:nvGrpSpPr>
          <p:cNvPr id="305" name="Group 3"/>
          <p:cNvGrpSpPr/>
          <p:nvPr/>
        </p:nvGrpSpPr>
        <p:grpSpPr>
          <a:xfrm>
            <a:off x="6804000" y="3178080"/>
            <a:ext cx="5578200" cy="3481200"/>
            <a:chOff x="6804000" y="3178080"/>
            <a:chExt cx="5578200" cy="3481200"/>
          </a:xfrm>
        </p:grpSpPr>
        <p:pic>
          <p:nvPicPr>
            <p:cNvPr id="306" name="图片 14" descr=""/>
            <p:cNvPicPr/>
            <p:nvPr/>
          </p:nvPicPr>
          <p:blipFill>
            <a:blip r:embed="rId2"/>
            <a:srcRect l="0" t="0" r="0" b="52039"/>
            <a:stretch/>
          </p:blipFill>
          <p:spPr>
            <a:xfrm>
              <a:off x="6810840" y="3178080"/>
              <a:ext cx="5571360" cy="17204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07" name="图片 15" descr=""/>
            <p:cNvPicPr/>
            <p:nvPr/>
          </p:nvPicPr>
          <p:blipFill>
            <a:blip r:embed="rId3"/>
            <a:srcRect l="0" t="50632" r="2626" b="0"/>
            <a:stretch/>
          </p:blipFill>
          <p:spPr>
            <a:xfrm>
              <a:off x="6804000" y="4888440"/>
              <a:ext cx="5425200" cy="17708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08" name="CustomShape 4"/>
          <p:cNvSpPr/>
          <p:nvPr/>
        </p:nvSpPr>
        <p:spPr>
          <a:xfrm>
            <a:off x="2669760" y="3391560"/>
            <a:ext cx="64922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7200" spc="-1" strike="noStrike">
                <a:solidFill>
                  <a:srgbClr val="1c4885"/>
                </a:solidFill>
                <a:latin typeface="微软雅黑"/>
                <a:ea typeface="微软雅黑"/>
              </a:rPr>
              <a:t>Technology</a:t>
            </a:r>
            <a:endParaRPr b="0" lang="en-HK" sz="7200" spc="-1" strike="noStrike">
              <a:latin typeface="Arial"/>
            </a:endParaRPr>
          </a:p>
        </p:txBody>
      </p:sp>
      <p:sp>
        <p:nvSpPr>
          <p:cNvPr id="309" name="CustomShape 5"/>
          <p:cNvSpPr/>
          <p:nvPr/>
        </p:nvSpPr>
        <p:spPr>
          <a:xfrm>
            <a:off x="341280" y="4933800"/>
            <a:ext cx="2155320" cy="880560"/>
          </a:xfrm>
          <a:custGeom>
            <a:avLst/>
            <a:gdLst/>
            <a:ahLst/>
            <a:rect l="l" t="t" r="r" b="b"/>
            <a:pathLst>
              <a:path w="2156102" h="880167">
                <a:moveTo>
                  <a:pt x="352186" y="0"/>
                </a:moveTo>
                <a:lnTo>
                  <a:pt x="1117336" y="0"/>
                </a:lnTo>
                <a:lnTo>
                  <a:pt x="791994" y="293110"/>
                </a:lnTo>
                <a:lnTo>
                  <a:pt x="791994" y="305918"/>
                </a:lnTo>
                <a:lnTo>
                  <a:pt x="2156102" y="305918"/>
                </a:lnTo>
                <a:lnTo>
                  <a:pt x="2156102" y="880167"/>
                </a:lnTo>
                <a:lnTo>
                  <a:pt x="0" y="880167"/>
                </a:lnTo>
                <a:lnTo>
                  <a:pt x="0" y="337940"/>
                </a:lnTo>
                <a:lnTo>
                  <a:pt x="35218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85" dur="indefinite" restart="never" nodeType="tmRoot">
          <p:childTnLst>
            <p:seq>
              <p:cTn id="18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7e6e6">
            <a:alpha val="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174600" y="220680"/>
            <a:ext cx="8038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2400" spc="-1" strike="noStrike">
                <a:solidFill>
                  <a:srgbClr val="000000"/>
                </a:solidFill>
                <a:latin typeface="微软雅黑"/>
                <a:ea typeface="微软雅黑"/>
              </a:rPr>
              <a:t>Why now? Why us?</a:t>
            </a:r>
            <a:endParaRPr b="0" lang="en-HK" sz="2400" spc="-1" strike="noStrike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12" name="Picture 2" descr=""/>
          <p:cNvPicPr/>
          <p:nvPr/>
        </p:nvPicPr>
        <p:blipFill>
          <a:blip r:embed="rId1"/>
          <a:stretch/>
        </p:blipFill>
        <p:spPr>
          <a:xfrm>
            <a:off x="4336560" y="1937880"/>
            <a:ext cx="3640320" cy="1910880"/>
          </a:xfrm>
          <a:prstGeom prst="rect">
            <a:avLst/>
          </a:prstGeom>
          <a:ln>
            <a:noFill/>
          </a:ln>
        </p:spPr>
      </p:pic>
      <p:pic>
        <p:nvPicPr>
          <p:cNvPr id="313" name="Picture 4" descr=""/>
          <p:cNvPicPr/>
          <p:nvPr/>
        </p:nvPicPr>
        <p:blipFill>
          <a:blip r:embed="rId2"/>
          <a:stretch/>
        </p:blipFill>
        <p:spPr>
          <a:xfrm>
            <a:off x="1225440" y="1597320"/>
            <a:ext cx="2432880" cy="1824480"/>
          </a:xfrm>
          <a:prstGeom prst="rect">
            <a:avLst/>
          </a:prstGeom>
          <a:ln>
            <a:noFill/>
          </a:ln>
        </p:spPr>
      </p:pic>
      <p:sp>
        <p:nvSpPr>
          <p:cNvPr id="314" name="CustomShape 3"/>
          <p:cNvSpPr/>
          <p:nvPr/>
        </p:nvSpPr>
        <p:spPr>
          <a:xfrm>
            <a:off x="726840" y="3959280"/>
            <a:ext cx="3315240" cy="1550520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Released 10 months ago</a:t>
            </a:r>
            <a:endParaRPr b="0" lang="en-HK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Heelal obtained “Premium” status in “Startup with IBM” program, earning more than US$120,000 IBM cloud credits</a:t>
            </a:r>
            <a:endParaRPr b="0" lang="en-HK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HK" sz="1600" spc="-1" strike="noStrike">
              <a:latin typeface="Arial"/>
            </a:endParaRPr>
          </a:p>
        </p:txBody>
      </p:sp>
      <p:sp>
        <p:nvSpPr>
          <p:cNvPr id="315" name="Line 4"/>
          <p:cNvSpPr/>
          <p:nvPr/>
        </p:nvSpPr>
        <p:spPr>
          <a:xfrm>
            <a:off x="2376360" y="3344760"/>
            <a:ext cx="360" cy="57132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CustomShape 5"/>
          <p:cNvSpPr/>
          <p:nvPr/>
        </p:nvSpPr>
        <p:spPr>
          <a:xfrm>
            <a:off x="2329920" y="3283560"/>
            <a:ext cx="109440" cy="1094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7" name="CustomShape 6"/>
          <p:cNvSpPr/>
          <p:nvPr/>
        </p:nvSpPr>
        <p:spPr>
          <a:xfrm>
            <a:off x="4545720" y="3959280"/>
            <a:ext cx="3315240" cy="1550520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Released 9 months ago</a:t>
            </a:r>
            <a:endParaRPr b="0" lang="en-HK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Sets record for 11 NLP tasks out of 12</a:t>
            </a:r>
            <a:endParaRPr b="0" lang="en-HK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Massively reduced training requirement from 1000+ data points to 100+</a:t>
            </a:r>
            <a:endParaRPr b="0" lang="en-HK" sz="1600" spc="-1" strike="noStrike">
              <a:latin typeface="Arial"/>
            </a:endParaRPr>
          </a:p>
        </p:txBody>
      </p:sp>
      <p:sp>
        <p:nvSpPr>
          <p:cNvPr id="318" name="Line 7"/>
          <p:cNvSpPr/>
          <p:nvPr/>
        </p:nvSpPr>
        <p:spPr>
          <a:xfrm>
            <a:off x="6195240" y="3344760"/>
            <a:ext cx="360" cy="57132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9" name="CustomShape 8"/>
          <p:cNvSpPr/>
          <p:nvPr/>
        </p:nvSpPr>
        <p:spPr>
          <a:xfrm>
            <a:off x="6148800" y="3283560"/>
            <a:ext cx="109440" cy="1094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0" name="CustomShape 9"/>
          <p:cNvSpPr/>
          <p:nvPr/>
        </p:nvSpPr>
        <p:spPr>
          <a:xfrm>
            <a:off x="8357400" y="3805200"/>
            <a:ext cx="630360" cy="722160"/>
          </a:xfrm>
          <a:prstGeom prst="rightArrow">
            <a:avLst>
              <a:gd name="adj1" fmla="val 5000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1" name="CustomShape 10"/>
          <p:cNvSpPr/>
          <p:nvPr/>
        </p:nvSpPr>
        <p:spPr>
          <a:xfrm>
            <a:off x="2479680" y="5940360"/>
            <a:ext cx="7230960" cy="527400"/>
          </a:xfrm>
          <a:prstGeom prst="roundRect">
            <a:avLst>
              <a:gd name="adj" fmla="val 0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HK" sz="2000" spc="-1" strike="noStrike">
                <a:solidFill>
                  <a:srgbClr val="ffffff"/>
                </a:solidFill>
                <a:latin typeface="Arial"/>
                <a:ea typeface="宋体"/>
              </a:rPr>
              <a:t>NOW is the perfect time to gain equal ground as market leader</a:t>
            </a:r>
            <a:endParaRPr b="0" lang="en-HK" sz="2000" spc="-1" strike="noStrike">
              <a:latin typeface="Arial"/>
            </a:endParaRPr>
          </a:p>
        </p:txBody>
      </p:sp>
      <p:pic>
        <p:nvPicPr>
          <p:cNvPr id="322" name="Graphic 18" descr=""/>
          <p:cNvPicPr/>
          <p:nvPr/>
        </p:nvPicPr>
        <p:blipFill>
          <a:blip r:embed="rId3"/>
          <a:stretch/>
        </p:blipFill>
        <p:spPr>
          <a:xfrm>
            <a:off x="9789480" y="2616840"/>
            <a:ext cx="1051560" cy="1051560"/>
          </a:xfrm>
          <a:prstGeom prst="rect">
            <a:avLst/>
          </a:prstGeom>
          <a:ln>
            <a:noFill/>
          </a:ln>
        </p:spPr>
      </p:pic>
      <p:sp>
        <p:nvSpPr>
          <p:cNvPr id="323" name="CustomShape 11"/>
          <p:cNvSpPr/>
          <p:nvPr/>
        </p:nvSpPr>
        <p:spPr>
          <a:xfrm>
            <a:off x="9619200" y="2454120"/>
            <a:ext cx="1360440" cy="1360440"/>
          </a:xfrm>
          <a:prstGeom prst="ellipse">
            <a:avLst/>
          </a:prstGeom>
          <a:noFill/>
          <a:ln w="3240">
            <a:solidFill>
              <a:schemeClr val="accent1">
                <a:lumMod val="75000"/>
              </a:schemeClr>
            </a:solidFill>
            <a:custDash>
              <a:ds d="1500000" sp="1100000"/>
            </a:custDash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4" name="CustomShape 12"/>
          <p:cNvSpPr/>
          <p:nvPr/>
        </p:nvSpPr>
        <p:spPr>
          <a:xfrm>
            <a:off x="9142200" y="4082400"/>
            <a:ext cx="2346120" cy="1550520"/>
          </a:xfrm>
          <a:prstGeom prst="rect">
            <a:avLst/>
          </a:prstGeom>
          <a:ln>
            <a:solidFill>
              <a:schemeClr val="accent1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We can harness and put together the capabilities of 3</a:t>
            </a:r>
            <a:r>
              <a:rPr b="0" lang="en-HK" sz="1600" spc="-1" strike="noStrike" baseline="30000">
                <a:solidFill>
                  <a:srgbClr val="000000"/>
                </a:solidFill>
                <a:latin typeface="Arial"/>
                <a:ea typeface="宋体"/>
              </a:rPr>
              <a:t>rd</a:t>
            </a:r>
            <a:r>
              <a:rPr b="0" lang="en-HK" sz="1600" spc="-1" strike="noStrike">
                <a:solidFill>
                  <a:srgbClr val="000000"/>
                </a:solidFill>
                <a:latin typeface="Arial"/>
                <a:ea typeface="宋体"/>
              </a:rPr>
              <a:t> party algorithms to make a program stronger than any competitors</a:t>
            </a:r>
            <a:endParaRPr b="0" lang="en-HK" sz="1600" spc="-1" strike="noStrike">
              <a:latin typeface="Arial"/>
            </a:endParaRPr>
          </a:p>
        </p:txBody>
      </p:sp>
    </p:spTree>
  </p:cSld>
  <p:timing>
    <p:tnLst>
      <p:par>
        <p:cTn id="187" dur="indefinite" restart="never" nodeType="tmRoot">
          <p:childTnLst>
            <p:seq>
              <p:cTn id="18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" descr=""/>
          <p:cNvPicPr/>
          <p:nvPr/>
        </p:nvPicPr>
        <p:blipFill>
          <a:blip r:embed="rId1"/>
          <a:stretch/>
        </p:blipFill>
        <p:spPr>
          <a:xfrm>
            <a:off x="5943600" y="4699440"/>
            <a:ext cx="6183720" cy="2120760"/>
          </a:xfrm>
          <a:prstGeom prst="rect">
            <a:avLst/>
          </a:prstGeom>
          <a:ln>
            <a:noFill/>
          </a:ln>
        </p:spPr>
      </p:pic>
      <p:sp>
        <p:nvSpPr>
          <p:cNvPr id="140" name="CustomShape 1"/>
          <p:cNvSpPr/>
          <p:nvPr/>
        </p:nvSpPr>
        <p:spPr>
          <a:xfrm>
            <a:off x="274320" y="458640"/>
            <a:ext cx="11704320" cy="82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4800" spc="-1" strike="noStrike">
                <a:solidFill>
                  <a:srgbClr val="1c4885"/>
                </a:solidFill>
                <a:latin typeface="微软雅黑"/>
                <a:ea typeface="微软雅黑"/>
              </a:rPr>
              <a:t>The prospect of AI:  globally and in HK</a:t>
            </a:r>
            <a:endParaRPr b="0" lang="en-HK" sz="4800" spc="-1" strike="noStrike">
              <a:latin typeface="Arial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62800" y="1554480"/>
            <a:ext cx="11532960" cy="4983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spcBef>
                <a:spcPts val="1729"/>
              </a:spcBef>
              <a:buClr>
                <a:srgbClr val="000000"/>
              </a:buClr>
              <a:buFont typeface="Arial"/>
              <a:buChar char="•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We are entering the age of </a:t>
            </a:r>
            <a:r>
              <a:rPr b="1" lang="zh-CN" sz="2800" spc="-1" strike="noStrike">
                <a:solidFill>
                  <a:srgbClr val="5c2d91"/>
                </a:solidFill>
                <a:latin typeface="Calibri"/>
                <a:ea typeface="宋体"/>
              </a:rPr>
              <a:t>strong AI</a:t>
            </a: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 (or </a:t>
            </a:r>
            <a:r>
              <a:rPr b="1" lang="zh-CN" sz="2800" spc="-1" strike="noStrike">
                <a:solidFill>
                  <a:srgbClr val="5c2d91"/>
                </a:solidFill>
                <a:latin typeface="Calibri"/>
                <a:ea typeface="宋体"/>
              </a:rPr>
              <a:t>AGI</a:t>
            </a: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, artificial general intelligence)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729"/>
              </a:spcBef>
              <a:buClr>
                <a:srgbClr val="000000"/>
              </a:buClr>
              <a:buFont typeface="Arial"/>
              <a:buChar char="•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In China, AGI researchers and companies are still </a:t>
            </a:r>
            <a:r>
              <a:rPr b="1" i="1" lang="zh-CN" sz="2800" spc="-1" strike="noStrike">
                <a:solidFill>
                  <a:srgbClr val="21409a"/>
                </a:solidFill>
                <a:latin typeface="Calibri"/>
                <a:ea typeface="宋体"/>
              </a:rPr>
              <a:t>nearly non-existent</a:t>
            </a:r>
            <a:r>
              <a:rPr b="1" i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.</a:t>
            </a:r>
            <a:br/>
            <a:r>
              <a:rPr b="1" lang="zh-CN" sz="2200" spc="-1" strike="noStrike">
                <a:solidFill>
                  <a:srgbClr val="000000"/>
                </a:solidFill>
                <a:latin typeface="Calibri"/>
                <a:ea typeface="宋体"/>
              </a:rPr>
              <a:t>This may have to do with Chinese culture’s aversion to innovation and originality</a:t>
            </a:r>
            <a:br/>
            <a:r>
              <a:rPr b="1" lang="zh-CN" sz="2200" spc="-1" strike="noStrike">
                <a:solidFill>
                  <a:srgbClr val="000000"/>
                </a:solidFill>
                <a:latin typeface="Calibri"/>
                <a:ea typeface="宋体"/>
              </a:rPr>
              <a:t>and the rigid structure of China’s higher education system</a:t>
            </a:r>
            <a:endParaRPr b="0" lang="zh-CN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729"/>
              </a:spcBef>
              <a:buClr>
                <a:srgbClr val="000000"/>
              </a:buClr>
              <a:buFont typeface="Arial"/>
              <a:buChar char="•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One question is whether China should develop its own advanced</a:t>
            </a:r>
            <a:br/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technology or collaborate with other nations.</a:t>
            </a:r>
            <a:br/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This question becomes acute in view of the current US-China conflict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729"/>
              </a:spcBef>
              <a:buClr>
                <a:srgbClr val="000000"/>
              </a:buClr>
              <a:buFont typeface="Arial"/>
              <a:buChar char="•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Hong Kong is China’s window to the outside world, uniquely positioned to</a:t>
            </a:r>
            <a:br/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foster international collaboration on frontier AI research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729"/>
              </a:spcBef>
              <a:buClr>
                <a:srgbClr val="000000"/>
              </a:buClr>
              <a:buFont typeface="Arial"/>
              <a:buChar char="•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As entry-point we choose the </a:t>
            </a:r>
            <a:r>
              <a:rPr b="1" lang="zh-CN" sz="2800" spc="-1" strike="noStrike">
                <a:solidFill>
                  <a:srgbClr val="21409a"/>
                </a:solidFill>
                <a:latin typeface="Calibri"/>
                <a:ea typeface="宋体"/>
              </a:rPr>
              <a:t>legal market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729"/>
              </a:spcBef>
            </a:pP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图片 20" descr=""/>
          <p:cNvPicPr/>
          <p:nvPr/>
        </p:nvPicPr>
        <p:blipFill>
          <a:blip r:embed="rId1"/>
          <a:stretch/>
        </p:blipFill>
        <p:spPr>
          <a:xfrm>
            <a:off x="2631960" y="353880"/>
            <a:ext cx="7481520" cy="3742920"/>
          </a:xfrm>
          <a:prstGeom prst="rect">
            <a:avLst/>
          </a:prstGeom>
          <a:ln>
            <a:noFill/>
          </a:ln>
        </p:spPr>
      </p:pic>
      <p:sp>
        <p:nvSpPr>
          <p:cNvPr id="326" name="CustomShape 1"/>
          <p:cNvSpPr/>
          <p:nvPr/>
        </p:nvSpPr>
        <p:spPr>
          <a:xfrm>
            <a:off x="0" y="4902120"/>
            <a:ext cx="12191760" cy="19555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7" name="CustomShape 2"/>
          <p:cNvSpPr/>
          <p:nvPr/>
        </p:nvSpPr>
        <p:spPr>
          <a:xfrm>
            <a:off x="30240" y="1694160"/>
            <a:ext cx="1495080" cy="533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34400" spc="-1" strike="noStrike">
                <a:solidFill>
                  <a:srgbClr val="1c4885"/>
                </a:solidFill>
                <a:latin typeface="微软雅黑"/>
                <a:ea typeface="微软雅黑"/>
              </a:rPr>
              <a:t>3</a:t>
            </a:r>
            <a:endParaRPr b="0" lang="en-HK" sz="34400" spc="-1" strike="noStrike"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2631960" y="2560320"/>
            <a:ext cx="6876000" cy="228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7200" spc="-1" strike="noStrike">
                <a:solidFill>
                  <a:srgbClr val="1c4885"/>
                </a:solidFill>
                <a:latin typeface="微软雅黑"/>
                <a:ea typeface="微软雅黑"/>
              </a:rPr>
              <a:t>Development</a:t>
            </a:r>
            <a:br/>
            <a:r>
              <a:rPr b="1" lang="en-HK" sz="7200" spc="-1" strike="noStrike">
                <a:solidFill>
                  <a:srgbClr val="1c4885"/>
                </a:solidFill>
                <a:latin typeface="微软雅黑"/>
                <a:ea typeface="微软雅黑"/>
              </a:rPr>
              <a:t>Plan</a:t>
            </a:r>
            <a:endParaRPr b="0" lang="en-HK" sz="7200" spc="-1" strike="noStrike">
              <a:latin typeface="Arial"/>
            </a:endParaRPr>
          </a:p>
        </p:txBody>
      </p:sp>
      <p:grpSp>
        <p:nvGrpSpPr>
          <p:cNvPr id="329" name="Group 4"/>
          <p:cNvGrpSpPr/>
          <p:nvPr/>
        </p:nvGrpSpPr>
        <p:grpSpPr>
          <a:xfrm>
            <a:off x="6804000" y="3178080"/>
            <a:ext cx="5578200" cy="3481200"/>
            <a:chOff x="6804000" y="3178080"/>
            <a:chExt cx="5578200" cy="3481200"/>
          </a:xfrm>
        </p:grpSpPr>
        <p:pic>
          <p:nvPicPr>
            <p:cNvPr id="330" name="图片 14" descr=""/>
            <p:cNvPicPr/>
            <p:nvPr/>
          </p:nvPicPr>
          <p:blipFill>
            <a:blip r:embed="rId2"/>
            <a:srcRect l="0" t="0" r="0" b="52039"/>
            <a:stretch/>
          </p:blipFill>
          <p:spPr>
            <a:xfrm>
              <a:off x="6810840" y="3178080"/>
              <a:ext cx="5571360" cy="17204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31" name="图片 15" descr=""/>
            <p:cNvPicPr/>
            <p:nvPr/>
          </p:nvPicPr>
          <p:blipFill>
            <a:blip r:embed="rId3"/>
            <a:srcRect l="0" t="50632" r="2626" b="0"/>
            <a:stretch/>
          </p:blipFill>
          <p:spPr>
            <a:xfrm>
              <a:off x="6804000" y="4888440"/>
              <a:ext cx="5425200" cy="17708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32" name="Freeform 5"/>
          <p:cNvSpPr/>
          <p:nvPr/>
        </p:nvSpPr>
        <p:spPr>
          <a:xfrm>
            <a:off x="252360" y="4924440"/>
            <a:ext cx="2304720" cy="1034280"/>
          </a:xfrm>
          <a:custGeom>
            <a:avLst/>
            <a:gdLst/>
            <a:ahLst/>
            <a:rect l="0" t="0" r="r" b="b"/>
            <a:pathLst>
              <a:path w="6402" h="2873">
                <a:moveTo>
                  <a:pt x="3124" y="2872"/>
                </a:moveTo>
                <a:cubicBezTo>
                  <a:pt x="4901" y="2872"/>
                  <a:pt x="6081" y="1200"/>
                  <a:pt x="6401" y="38"/>
                </a:cubicBezTo>
                <a:cubicBezTo>
                  <a:pt x="5779" y="0"/>
                  <a:pt x="5395" y="27"/>
                  <a:pt x="4763" y="38"/>
                </a:cubicBezTo>
                <a:cubicBezTo>
                  <a:pt x="4125" y="899"/>
                  <a:pt x="3894" y="1355"/>
                  <a:pt x="2948" y="1355"/>
                </a:cubicBezTo>
                <a:cubicBezTo>
                  <a:pt x="2104" y="1355"/>
                  <a:pt x="1423" y="937"/>
                  <a:pt x="869" y="393"/>
                </a:cubicBezTo>
                <a:lnTo>
                  <a:pt x="0" y="1569"/>
                </a:lnTo>
                <a:cubicBezTo>
                  <a:pt x="655" y="2316"/>
                  <a:pt x="1650" y="2872"/>
                  <a:pt x="3124" y="2872"/>
                </a:cubicBezTo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timing>
    <p:tnLst>
      <p:par>
        <p:cTn id="189" dur="indefinite" restart="never" nodeType="tmRoot">
          <p:childTnLst>
            <p:seq>
              <p:cTn id="19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CustomShape 1"/>
          <p:cNvSpPr/>
          <p:nvPr/>
        </p:nvSpPr>
        <p:spPr>
          <a:xfrm>
            <a:off x="-333000" y="1374120"/>
            <a:ext cx="12857760" cy="1797840"/>
          </a:xfrm>
          <a:prstGeom prst="rect">
            <a:avLst/>
          </a:prstGeom>
          <a:blipFill rotWithShape="0">
            <a:blip r:embed="rId1">
              <a:alphaModFix amt="55000"/>
            </a:blip>
            <a:stretch>
              <a:fillRect l="-1482" t="61600" r="-1482" b="4508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2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CustomShape 3"/>
          <p:cNvSpPr/>
          <p:nvPr/>
        </p:nvSpPr>
        <p:spPr>
          <a:xfrm>
            <a:off x="174600" y="220680"/>
            <a:ext cx="732384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4000" spc="-1" strike="noStrike">
                <a:solidFill>
                  <a:srgbClr val="000000"/>
                </a:solidFill>
                <a:latin typeface="微软雅黑"/>
                <a:ea typeface="微软雅黑"/>
              </a:rPr>
              <a:t>Development Plan</a:t>
            </a:r>
            <a:endParaRPr b="0" lang="en-HK" sz="4000" spc="-1" strike="noStrike">
              <a:latin typeface="Arial"/>
            </a:endParaRPr>
          </a:p>
        </p:txBody>
      </p:sp>
      <p:sp>
        <p:nvSpPr>
          <p:cNvPr id="336" name="Line 4"/>
          <p:cNvSpPr/>
          <p:nvPr/>
        </p:nvSpPr>
        <p:spPr>
          <a:xfrm>
            <a:off x="1799280" y="2381760"/>
            <a:ext cx="8839080" cy="360"/>
          </a:xfrm>
          <a:prstGeom prst="line">
            <a:avLst/>
          </a:prstGeom>
          <a:ln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CustomShape 5"/>
          <p:cNvSpPr/>
          <p:nvPr/>
        </p:nvSpPr>
        <p:spPr>
          <a:xfrm>
            <a:off x="921600" y="1871640"/>
            <a:ext cx="1020240" cy="1020240"/>
          </a:xfrm>
          <a:prstGeom prst="ellipse">
            <a:avLst/>
          </a:prstGeom>
          <a:solidFill>
            <a:schemeClr val="bg1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CustomShape 6"/>
          <p:cNvSpPr/>
          <p:nvPr/>
        </p:nvSpPr>
        <p:spPr>
          <a:xfrm>
            <a:off x="5585760" y="1871640"/>
            <a:ext cx="1020240" cy="1020240"/>
          </a:xfrm>
          <a:prstGeom prst="ellipse">
            <a:avLst/>
          </a:prstGeom>
          <a:solidFill>
            <a:schemeClr val="bg1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9" name="CustomShape 7"/>
          <p:cNvSpPr/>
          <p:nvPr/>
        </p:nvSpPr>
        <p:spPr>
          <a:xfrm>
            <a:off x="10249560" y="1871640"/>
            <a:ext cx="1020240" cy="1020240"/>
          </a:xfrm>
          <a:prstGeom prst="ellipse">
            <a:avLst/>
          </a:prstGeom>
          <a:solidFill>
            <a:schemeClr val="bg1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40" name="Graphic 7" descr=""/>
          <p:cNvPicPr/>
          <p:nvPr/>
        </p:nvPicPr>
        <p:blipFill>
          <a:blip r:embed="rId2"/>
          <a:stretch/>
        </p:blipFill>
        <p:spPr>
          <a:xfrm>
            <a:off x="10302480" y="1924920"/>
            <a:ext cx="914040" cy="914040"/>
          </a:xfrm>
          <a:prstGeom prst="rect">
            <a:avLst/>
          </a:prstGeom>
          <a:ln>
            <a:noFill/>
          </a:ln>
        </p:spPr>
      </p:pic>
      <p:pic>
        <p:nvPicPr>
          <p:cNvPr id="341" name="Graphic 9" descr=""/>
          <p:cNvPicPr/>
          <p:nvPr/>
        </p:nvPicPr>
        <p:blipFill>
          <a:blip r:embed="rId3"/>
          <a:stretch/>
        </p:blipFill>
        <p:spPr>
          <a:xfrm>
            <a:off x="5638680" y="1940040"/>
            <a:ext cx="914040" cy="914040"/>
          </a:xfrm>
          <a:prstGeom prst="rect">
            <a:avLst/>
          </a:prstGeom>
          <a:ln>
            <a:noFill/>
          </a:ln>
        </p:spPr>
      </p:pic>
      <p:pic>
        <p:nvPicPr>
          <p:cNvPr id="342" name="Graphic 48" descr=""/>
          <p:cNvPicPr/>
          <p:nvPr/>
        </p:nvPicPr>
        <p:blipFill>
          <a:blip r:embed="rId4"/>
          <a:stretch/>
        </p:blipFill>
        <p:spPr>
          <a:xfrm>
            <a:off x="973800" y="1917000"/>
            <a:ext cx="914040" cy="914040"/>
          </a:xfrm>
          <a:prstGeom prst="rect">
            <a:avLst/>
          </a:prstGeom>
          <a:ln>
            <a:noFill/>
          </a:ln>
        </p:spPr>
      </p:pic>
      <p:sp>
        <p:nvSpPr>
          <p:cNvPr id="343" name="CustomShape 8"/>
          <p:cNvSpPr/>
          <p:nvPr/>
        </p:nvSpPr>
        <p:spPr>
          <a:xfrm>
            <a:off x="-147960" y="3341880"/>
            <a:ext cx="3157560" cy="690840"/>
          </a:xfrm>
          <a:prstGeom prst="roundRect">
            <a:avLst>
              <a:gd name="adj" fmla="val 16667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HK" sz="1800" spc="-1" strike="noStrike">
                <a:solidFill>
                  <a:srgbClr val="ffffff"/>
                </a:solidFill>
                <a:latin typeface="Arial"/>
                <a:ea typeface="宋体"/>
              </a:rPr>
              <a:t>First Stage</a:t>
            </a:r>
            <a:br/>
            <a:r>
              <a:rPr b="1" lang="en-HK" sz="1800" spc="-1" strike="noStrike">
                <a:solidFill>
                  <a:srgbClr val="ffffff"/>
                </a:solidFill>
                <a:latin typeface="Arial"/>
                <a:ea typeface="宋体"/>
              </a:rPr>
              <a:t>(Now – 2020 end)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344" name="CustomShape 9"/>
          <p:cNvSpPr/>
          <p:nvPr/>
        </p:nvSpPr>
        <p:spPr>
          <a:xfrm>
            <a:off x="4517280" y="3337200"/>
            <a:ext cx="3157560" cy="690840"/>
          </a:xfrm>
          <a:prstGeom prst="roundRect">
            <a:avLst>
              <a:gd name="adj" fmla="val 16667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HK" sz="1800" spc="-1" strike="noStrike">
                <a:solidFill>
                  <a:srgbClr val="ffffff"/>
                </a:solidFill>
                <a:latin typeface="Arial"/>
                <a:ea typeface="宋体"/>
              </a:rPr>
              <a:t>Second Stage</a:t>
            </a:r>
            <a:br/>
            <a:r>
              <a:rPr b="1" lang="en-HK" sz="1800" spc="-1" strike="noStrike">
                <a:solidFill>
                  <a:srgbClr val="ffffff"/>
                </a:solidFill>
                <a:latin typeface="Arial"/>
                <a:ea typeface="宋体"/>
              </a:rPr>
              <a:t>(2020 – 2021 Q1)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345" name="CustomShape 10"/>
          <p:cNvSpPr/>
          <p:nvPr/>
        </p:nvSpPr>
        <p:spPr>
          <a:xfrm>
            <a:off x="9181080" y="3488760"/>
            <a:ext cx="3157560" cy="69084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HK" sz="1800" spc="-1" strike="noStrike">
                <a:solidFill>
                  <a:srgbClr val="ffffff"/>
                </a:solidFill>
                <a:latin typeface="Arial"/>
                <a:ea typeface="宋体"/>
              </a:rPr>
              <a:t>Third Stage</a:t>
            </a:r>
            <a:br/>
            <a:r>
              <a:rPr b="1" lang="en-HK" sz="1800" spc="-1" strike="noStrike">
                <a:solidFill>
                  <a:srgbClr val="ffffff"/>
                </a:solidFill>
                <a:latin typeface="Arial"/>
                <a:ea typeface="宋体"/>
              </a:rPr>
              <a:t>(2021 Q1 onwards)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346" name="CustomShape 11"/>
          <p:cNvSpPr/>
          <p:nvPr/>
        </p:nvSpPr>
        <p:spPr>
          <a:xfrm>
            <a:off x="-147960" y="4028400"/>
            <a:ext cx="3157560" cy="201060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800" spc="-1" strike="noStrike">
                <a:solidFill>
                  <a:srgbClr val="000000"/>
                </a:solidFill>
                <a:latin typeface="Arial"/>
                <a:ea typeface="宋体"/>
              </a:rPr>
              <a:t>Legal-BERT development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HK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800" spc="-1" strike="noStrike">
                <a:solidFill>
                  <a:srgbClr val="000000"/>
                </a:solidFill>
                <a:latin typeface="Arial"/>
                <a:ea typeface="宋体"/>
              </a:rPr>
              <a:t>Development of query-based knowledge graphs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HK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800" spc="-1" strike="noStrike">
                <a:solidFill>
                  <a:srgbClr val="000000"/>
                </a:solidFill>
                <a:latin typeface="Arial"/>
                <a:ea typeface="宋体"/>
              </a:rPr>
              <a:t>Data treatment and annotation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347" name="CustomShape 12"/>
          <p:cNvSpPr/>
          <p:nvPr/>
        </p:nvSpPr>
        <p:spPr>
          <a:xfrm>
            <a:off x="4517280" y="4028400"/>
            <a:ext cx="3157560" cy="201060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800" spc="-1" strike="noStrike">
                <a:solidFill>
                  <a:srgbClr val="000000"/>
                </a:solidFill>
                <a:latin typeface="Arial"/>
                <a:ea typeface="宋体"/>
              </a:rPr>
              <a:t>User interface design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HK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800" spc="-1" strike="noStrike">
                <a:solidFill>
                  <a:srgbClr val="000000"/>
                </a:solidFill>
                <a:latin typeface="Arial"/>
                <a:ea typeface="宋体"/>
              </a:rPr>
              <a:t>Train ML algorithms on more diverse dataset to suit more use cases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HK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800" spc="-1" strike="noStrike">
                <a:solidFill>
                  <a:srgbClr val="000000"/>
                </a:solidFill>
                <a:latin typeface="Arial"/>
                <a:ea typeface="宋体"/>
              </a:rPr>
              <a:t>Market testing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348" name="CustomShape 13"/>
          <p:cNvSpPr/>
          <p:nvPr/>
        </p:nvSpPr>
        <p:spPr>
          <a:xfrm>
            <a:off x="9180720" y="4179960"/>
            <a:ext cx="3157560" cy="118692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800" spc="-1" strike="noStrike">
                <a:solidFill>
                  <a:srgbClr val="000000"/>
                </a:solidFill>
                <a:latin typeface="Arial"/>
                <a:ea typeface="宋体"/>
              </a:rPr>
              <a:t>Customer acquisition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HK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HK" sz="1800" spc="-1" strike="noStrike">
                <a:solidFill>
                  <a:srgbClr val="000000"/>
                </a:solidFill>
                <a:latin typeface="Arial"/>
                <a:ea typeface="宋体"/>
              </a:rPr>
              <a:t>Continue R&amp;D</a:t>
            </a:r>
            <a:br/>
            <a:r>
              <a:rPr b="0" lang="en-HK" sz="1800" spc="-1" strike="noStrike">
                <a:solidFill>
                  <a:srgbClr val="000000"/>
                </a:solidFill>
                <a:latin typeface="Arial"/>
                <a:ea typeface="宋体"/>
              </a:rPr>
              <a:t>improvement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349" name="Line 14"/>
          <p:cNvSpPr/>
          <p:nvPr/>
        </p:nvSpPr>
        <p:spPr>
          <a:xfrm>
            <a:off x="3823920" y="3390120"/>
            <a:ext cx="360" cy="334476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  <a:custDash>
              <a:ds d="1000000" sp="4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0" name="Line 15"/>
          <p:cNvSpPr/>
          <p:nvPr/>
        </p:nvSpPr>
        <p:spPr>
          <a:xfrm>
            <a:off x="8459280" y="3336840"/>
            <a:ext cx="360" cy="334476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  <a:custDash>
              <a:ds d="1000000" sp="4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191" dur="indefinite" restart="never" nodeType="tmRoot">
          <p:childTnLst>
            <p:seq>
              <p:cTn id="192" dur="indefinite" nodeType="mainSeq">
                <p:childTnLst>
                  <p:par>
                    <p:cTn id="193" fill="hold">
                      <p:stCondLst>
                        <p:cond delay="0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Left)" transition="in">
                                      <p:cBhvr additive="repl">
                                        <p:cTn id="197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500"/>
                            </p:stCondLst>
                            <p:childTnLst>
                              <p:par>
                                <p:cTn id="199" nodeType="after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Bottom)" transition="in">
                                      <p:cBhvr additive="repl">
                                        <p:cTn id="201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8480160" y="0"/>
            <a:ext cx="6422760" cy="6857640"/>
          </a:xfrm>
          <a:custGeom>
            <a:avLst/>
            <a:gdLst/>
            <a:ahLst/>
            <a:rect l="l" t="t" r="r" b="b"/>
            <a:pathLst>
              <a:path w="5769204" h="6858000">
                <a:moveTo>
                  <a:pt x="1883645" y="9427"/>
                </a:moveTo>
                <a:lnTo>
                  <a:pt x="5769204" y="0"/>
                </a:lnTo>
                <a:lnTo>
                  <a:pt x="5769204" y="6858000"/>
                </a:lnTo>
                <a:lnTo>
                  <a:pt x="0" y="6858000"/>
                </a:lnTo>
                <a:lnTo>
                  <a:pt x="1883645" y="9427"/>
                </a:lnTo>
                <a:close/>
              </a:path>
            </a:pathLst>
          </a:custGeom>
          <a:solidFill>
            <a:srgbClr val="21409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3" name="Picture 2" descr=""/>
          <p:cNvPicPr/>
          <p:nvPr/>
        </p:nvPicPr>
        <p:blipFill>
          <a:blip r:embed="rId1"/>
          <a:stretch/>
        </p:blipFill>
        <p:spPr>
          <a:xfrm>
            <a:off x="7548480" y="64080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44" name="Picture 2" descr=""/>
          <p:cNvPicPr/>
          <p:nvPr/>
        </p:nvPicPr>
        <p:blipFill>
          <a:blip r:embed="rId2"/>
          <a:stretch/>
        </p:blipFill>
        <p:spPr>
          <a:xfrm>
            <a:off x="7700760" y="79344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45" name="Picture 2" descr=""/>
          <p:cNvPicPr/>
          <p:nvPr/>
        </p:nvPicPr>
        <p:blipFill>
          <a:blip r:embed="rId3"/>
          <a:stretch/>
        </p:blipFill>
        <p:spPr>
          <a:xfrm>
            <a:off x="7853040" y="94572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46" name="Picture 2" descr=""/>
          <p:cNvPicPr/>
          <p:nvPr/>
        </p:nvPicPr>
        <p:blipFill>
          <a:blip r:embed="rId4"/>
          <a:stretch/>
        </p:blipFill>
        <p:spPr>
          <a:xfrm>
            <a:off x="8005680" y="109800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47" name="Picture 2" descr=""/>
          <p:cNvPicPr/>
          <p:nvPr/>
        </p:nvPicPr>
        <p:blipFill>
          <a:blip r:embed="rId5"/>
          <a:stretch/>
        </p:blipFill>
        <p:spPr>
          <a:xfrm>
            <a:off x="8157960" y="125064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48" name="Picture 2" descr=""/>
          <p:cNvPicPr/>
          <p:nvPr/>
        </p:nvPicPr>
        <p:blipFill>
          <a:blip r:embed="rId6"/>
          <a:stretch/>
        </p:blipFill>
        <p:spPr>
          <a:xfrm>
            <a:off x="8310240" y="140292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49" name="Picture 2" descr=""/>
          <p:cNvPicPr/>
          <p:nvPr/>
        </p:nvPicPr>
        <p:blipFill>
          <a:blip r:embed="rId7"/>
          <a:stretch/>
        </p:blipFill>
        <p:spPr>
          <a:xfrm>
            <a:off x="8462880" y="155520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50" name="Picture 2" descr=""/>
          <p:cNvPicPr/>
          <p:nvPr/>
        </p:nvPicPr>
        <p:blipFill>
          <a:blip r:embed="rId8"/>
          <a:stretch/>
        </p:blipFill>
        <p:spPr>
          <a:xfrm>
            <a:off x="8615160" y="1707840"/>
            <a:ext cx="3873240" cy="3327120"/>
          </a:xfrm>
          <a:prstGeom prst="rect">
            <a:avLst/>
          </a:prstGeom>
          <a:ln>
            <a:noFill/>
          </a:ln>
        </p:spPr>
      </p:pic>
      <p:sp>
        <p:nvSpPr>
          <p:cNvPr id="151" name="CustomShape 2"/>
          <p:cNvSpPr/>
          <p:nvPr/>
        </p:nvSpPr>
        <p:spPr>
          <a:xfrm>
            <a:off x="174600" y="220680"/>
            <a:ext cx="732384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4000" spc="-1" strike="noStrike">
                <a:solidFill>
                  <a:srgbClr val="000000"/>
                </a:solidFill>
                <a:latin typeface="微软雅黑"/>
                <a:ea typeface="微软雅黑"/>
              </a:rPr>
              <a:t>Documents</a:t>
            </a:r>
            <a:endParaRPr b="0" lang="en-HK" sz="4000" spc="-1" strike="noStrike"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3" name="Picture 2" descr=""/>
          <p:cNvPicPr/>
          <p:nvPr/>
        </p:nvPicPr>
        <p:blipFill>
          <a:blip r:embed="rId9"/>
          <a:stretch/>
        </p:blipFill>
        <p:spPr>
          <a:xfrm>
            <a:off x="72360" y="2252160"/>
            <a:ext cx="3873240" cy="3327120"/>
          </a:xfrm>
          <a:prstGeom prst="rect">
            <a:avLst/>
          </a:prstGeom>
          <a:ln>
            <a:noFill/>
          </a:ln>
        </p:spPr>
      </p:pic>
      <p:sp>
        <p:nvSpPr>
          <p:cNvPr id="154" name="CustomShape 4"/>
          <p:cNvSpPr/>
          <p:nvPr/>
        </p:nvSpPr>
        <p:spPr>
          <a:xfrm rot="5400000">
            <a:off x="2988360" y="3472920"/>
            <a:ext cx="3994200" cy="884880"/>
          </a:xfrm>
          <a:prstGeom prst="triangle">
            <a:avLst>
              <a:gd name="adj" fmla="val 50000"/>
            </a:avLst>
          </a:prstGeom>
          <a:solidFill>
            <a:schemeClr val="tx2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5" name="Picture 2" descr=""/>
          <p:cNvPicPr/>
          <p:nvPr/>
        </p:nvPicPr>
        <p:blipFill>
          <a:blip r:embed="rId10"/>
          <a:stretch/>
        </p:blipFill>
        <p:spPr>
          <a:xfrm>
            <a:off x="5900040" y="65232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56" name="Picture 2" descr=""/>
          <p:cNvPicPr/>
          <p:nvPr/>
        </p:nvPicPr>
        <p:blipFill>
          <a:blip r:embed="rId11"/>
          <a:stretch/>
        </p:blipFill>
        <p:spPr>
          <a:xfrm>
            <a:off x="6052320" y="80496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57" name="Picture 2" descr=""/>
          <p:cNvPicPr/>
          <p:nvPr/>
        </p:nvPicPr>
        <p:blipFill>
          <a:blip r:embed="rId12"/>
          <a:stretch/>
        </p:blipFill>
        <p:spPr>
          <a:xfrm>
            <a:off x="6204960" y="95724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58" name="Picture 2" descr=""/>
          <p:cNvPicPr/>
          <p:nvPr/>
        </p:nvPicPr>
        <p:blipFill>
          <a:blip r:embed="rId13"/>
          <a:stretch/>
        </p:blipFill>
        <p:spPr>
          <a:xfrm>
            <a:off x="6357240" y="110952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59" name="Picture 2" descr=""/>
          <p:cNvPicPr/>
          <p:nvPr/>
        </p:nvPicPr>
        <p:blipFill>
          <a:blip r:embed="rId14"/>
          <a:stretch/>
        </p:blipFill>
        <p:spPr>
          <a:xfrm>
            <a:off x="6509520" y="126216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60" name="Picture 2" descr=""/>
          <p:cNvPicPr/>
          <p:nvPr/>
        </p:nvPicPr>
        <p:blipFill>
          <a:blip r:embed="rId15"/>
          <a:stretch/>
        </p:blipFill>
        <p:spPr>
          <a:xfrm>
            <a:off x="6662160" y="141444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61" name="Picture 2" descr=""/>
          <p:cNvPicPr/>
          <p:nvPr/>
        </p:nvPicPr>
        <p:blipFill>
          <a:blip r:embed="rId16"/>
          <a:stretch/>
        </p:blipFill>
        <p:spPr>
          <a:xfrm>
            <a:off x="6563520" y="205344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62" name="Picture 2" descr=""/>
          <p:cNvPicPr/>
          <p:nvPr/>
        </p:nvPicPr>
        <p:blipFill>
          <a:blip r:embed="rId17"/>
          <a:stretch/>
        </p:blipFill>
        <p:spPr>
          <a:xfrm>
            <a:off x="6966720" y="171936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63" name="Picture 2" descr=""/>
          <p:cNvPicPr/>
          <p:nvPr/>
        </p:nvPicPr>
        <p:blipFill>
          <a:blip r:embed="rId18"/>
          <a:stretch/>
        </p:blipFill>
        <p:spPr>
          <a:xfrm>
            <a:off x="7119360" y="187164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64" name="Picture 2" descr=""/>
          <p:cNvPicPr/>
          <p:nvPr/>
        </p:nvPicPr>
        <p:blipFill>
          <a:blip r:embed="rId19"/>
          <a:stretch/>
        </p:blipFill>
        <p:spPr>
          <a:xfrm>
            <a:off x="7271640" y="202392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65" name="Picture 2" descr=""/>
          <p:cNvPicPr/>
          <p:nvPr/>
        </p:nvPicPr>
        <p:blipFill>
          <a:blip r:embed="rId20"/>
          <a:stretch/>
        </p:blipFill>
        <p:spPr>
          <a:xfrm>
            <a:off x="5430240" y="179496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66" name="Picture 2" descr=""/>
          <p:cNvPicPr/>
          <p:nvPr/>
        </p:nvPicPr>
        <p:blipFill>
          <a:blip r:embed="rId21"/>
          <a:stretch/>
        </p:blipFill>
        <p:spPr>
          <a:xfrm>
            <a:off x="7423920" y="217656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67" name="Picture 2" descr=""/>
          <p:cNvPicPr/>
          <p:nvPr/>
        </p:nvPicPr>
        <p:blipFill>
          <a:blip r:embed="rId22"/>
          <a:stretch/>
        </p:blipFill>
        <p:spPr>
          <a:xfrm>
            <a:off x="7637040" y="235836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68" name="Picture 2" descr=""/>
          <p:cNvPicPr/>
          <p:nvPr/>
        </p:nvPicPr>
        <p:blipFill>
          <a:blip r:embed="rId23"/>
          <a:stretch/>
        </p:blipFill>
        <p:spPr>
          <a:xfrm>
            <a:off x="5664960" y="196704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69" name="Picture 2" descr=""/>
          <p:cNvPicPr/>
          <p:nvPr/>
        </p:nvPicPr>
        <p:blipFill>
          <a:blip r:embed="rId24"/>
          <a:stretch/>
        </p:blipFill>
        <p:spPr>
          <a:xfrm>
            <a:off x="6004800" y="217512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70" name="Picture 2" descr=""/>
          <p:cNvPicPr/>
          <p:nvPr/>
        </p:nvPicPr>
        <p:blipFill>
          <a:blip r:embed="rId25"/>
          <a:stretch/>
        </p:blipFill>
        <p:spPr>
          <a:xfrm>
            <a:off x="6433560" y="259416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71" name="Picture 2" descr=""/>
          <p:cNvPicPr/>
          <p:nvPr/>
        </p:nvPicPr>
        <p:blipFill>
          <a:blip r:embed="rId26"/>
          <a:stretch/>
        </p:blipFill>
        <p:spPr>
          <a:xfrm>
            <a:off x="6585840" y="274644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72" name="Picture 2" descr=""/>
          <p:cNvPicPr/>
          <p:nvPr/>
        </p:nvPicPr>
        <p:blipFill>
          <a:blip r:embed="rId27"/>
          <a:stretch/>
        </p:blipFill>
        <p:spPr>
          <a:xfrm>
            <a:off x="6738120" y="289908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73" name="Picture 2" descr=""/>
          <p:cNvPicPr/>
          <p:nvPr/>
        </p:nvPicPr>
        <p:blipFill>
          <a:blip r:embed="rId28"/>
          <a:stretch/>
        </p:blipFill>
        <p:spPr>
          <a:xfrm>
            <a:off x="6890760" y="305136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74" name="Picture 2" descr=""/>
          <p:cNvPicPr/>
          <p:nvPr/>
        </p:nvPicPr>
        <p:blipFill>
          <a:blip r:embed="rId29"/>
          <a:stretch/>
        </p:blipFill>
        <p:spPr>
          <a:xfrm>
            <a:off x="7043040" y="3203640"/>
            <a:ext cx="3873240" cy="3327120"/>
          </a:xfrm>
          <a:prstGeom prst="rect">
            <a:avLst/>
          </a:prstGeom>
          <a:ln>
            <a:noFill/>
          </a:ln>
        </p:spPr>
      </p:pic>
      <p:pic>
        <p:nvPicPr>
          <p:cNvPr id="175" name="Picture 2" descr=""/>
          <p:cNvPicPr/>
          <p:nvPr/>
        </p:nvPicPr>
        <p:blipFill>
          <a:blip r:embed="rId30"/>
          <a:stretch/>
        </p:blipFill>
        <p:spPr>
          <a:xfrm>
            <a:off x="7195320" y="3356280"/>
            <a:ext cx="3873240" cy="3327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>
                <p:childTnLst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9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0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3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7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1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5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6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9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7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1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5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8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3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4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1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2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5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6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9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0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3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4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7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8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1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2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5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6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9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0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74600" y="220680"/>
            <a:ext cx="889776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4000" spc="-1" strike="noStrike">
                <a:solidFill>
                  <a:srgbClr val="000000"/>
                </a:solidFill>
                <a:latin typeface="微软雅黑"/>
                <a:ea typeface="微软雅黑"/>
              </a:rPr>
              <a:t>Legal Market</a:t>
            </a:r>
            <a:endParaRPr b="0" lang="en-HK" sz="4000" spc="-1" strike="noStrike"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TextShape 3"/>
          <p:cNvSpPr txBox="1"/>
          <p:nvPr/>
        </p:nvSpPr>
        <p:spPr>
          <a:xfrm>
            <a:off x="457200" y="146304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The most document intensive industry in the world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Global legal service market growth rate: 4.5% per year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Global legal market size: $1 trillion USD in 2021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E-discovery market alone: $12.5 billion USD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9" name="CustomShape 4"/>
          <p:cNvSpPr/>
          <p:nvPr/>
        </p:nvSpPr>
        <p:spPr>
          <a:xfrm>
            <a:off x="8480160" y="0"/>
            <a:ext cx="6422760" cy="6857640"/>
          </a:xfrm>
          <a:custGeom>
            <a:avLst/>
            <a:gdLst/>
            <a:ahLst/>
            <a:rect l="l" t="t" r="r" b="b"/>
            <a:pathLst>
              <a:path w="5769204" h="6858000">
                <a:moveTo>
                  <a:pt x="1883645" y="9427"/>
                </a:moveTo>
                <a:lnTo>
                  <a:pt x="5769204" y="0"/>
                </a:lnTo>
                <a:lnTo>
                  <a:pt x="5769204" y="6858000"/>
                </a:lnTo>
                <a:lnTo>
                  <a:pt x="0" y="6858000"/>
                </a:lnTo>
                <a:lnTo>
                  <a:pt x="1883645" y="9427"/>
                </a:ln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0" name="图片 5" descr=""/>
          <p:cNvPicPr/>
          <p:nvPr/>
        </p:nvPicPr>
        <p:blipFill>
          <a:blip r:embed="rId1"/>
          <a:stretch/>
        </p:blipFill>
        <p:spPr>
          <a:xfrm>
            <a:off x="6095520" y="4013280"/>
            <a:ext cx="6325920" cy="2844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41" dur="indefinite" restart="never" nodeType="tmRoot">
          <p:childTnLst>
            <p:seq>
              <p:cTn id="1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174600" y="220680"/>
            <a:ext cx="889776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4000" spc="-1" strike="noStrike">
                <a:solidFill>
                  <a:srgbClr val="000000"/>
                </a:solidFill>
                <a:latin typeface="微软雅黑"/>
                <a:ea typeface="微软雅黑"/>
              </a:rPr>
              <a:t>Legal Market Opportunity</a:t>
            </a:r>
            <a:endParaRPr b="0" lang="en-HK" sz="4000" spc="-1" strike="noStrike"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3"/>
          <p:cNvSpPr/>
          <p:nvPr/>
        </p:nvSpPr>
        <p:spPr>
          <a:xfrm>
            <a:off x="8480160" y="0"/>
            <a:ext cx="6422760" cy="6857640"/>
          </a:xfrm>
          <a:custGeom>
            <a:avLst/>
            <a:gdLst/>
            <a:ahLst/>
            <a:rect l="l" t="t" r="r" b="b"/>
            <a:pathLst>
              <a:path w="5769204" h="6858000">
                <a:moveTo>
                  <a:pt x="1883645" y="9427"/>
                </a:moveTo>
                <a:lnTo>
                  <a:pt x="5769204" y="0"/>
                </a:lnTo>
                <a:lnTo>
                  <a:pt x="5769204" y="6858000"/>
                </a:lnTo>
                <a:lnTo>
                  <a:pt x="0" y="6858000"/>
                </a:lnTo>
                <a:lnTo>
                  <a:pt x="1883645" y="9427"/>
                </a:ln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TextShape 4"/>
          <p:cNvSpPr txBox="1"/>
          <p:nvPr/>
        </p:nvSpPr>
        <p:spPr>
          <a:xfrm>
            <a:off x="730080" y="1681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514440" indent="-514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Calibri Light"/>
              <a:buAutoNum type="arabicPeriod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Cost-conscious clients</a:t>
            </a:r>
            <a:br/>
            <a:r>
              <a:rPr b="1" lang="zh-CN" sz="28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514440" indent="-514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Calibri Light"/>
              <a:buAutoNum type="arabicPeriod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Increase competition from Alternative Legal Service</a:t>
            </a:r>
            <a:br/>
            <a:r>
              <a:rPr b="1" lang="zh-CN" sz="28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514440" indent="-514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Calibri Light"/>
              <a:buAutoNum type="arabicPeriod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Technical Maturity</a:t>
            </a:r>
            <a:br/>
            <a:r>
              <a:rPr b="1" lang="zh-CN" sz="28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marL="514440" indent="-514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Calibri Light"/>
              <a:buAutoNum type="arabicPeriod"/>
            </a:pPr>
            <a:r>
              <a:rPr b="1" lang="zh-CN" sz="2800" spc="-1" strike="noStrike">
                <a:solidFill>
                  <a:srgbClr val="000000"/>
                </a:solidFill>
                <a:latin typeface="Calibri"/>
                <a:ea typeface="宋体"/>
              </a:rPr>
              <a:t>Efficiency, Predictability &amp; Cost effectiveness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85" name="图片 5" descr=""/>
          <p:cNvPicPr/>
          <p:nvPr/>
        </p:nvPicPr>
        <p:blipFill>
          <a:blip r:embed="rId1"/>
          <a:stretch/>
        </p:blipFill>
        <p:spPr>
          <a:xfrm>
            <a:off x="6107040" y="4006440"/>
            <a:ext cx="6325920" cy="2844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43" dur="indefinite" restart="never" nodeType="tmRoot">
          <p:childTnLst>
            <p:seq>
              <p:cTn id="1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8480160" y="0"/>
            <a:ext cx="6422760" cy="6857640"/>
          </a:xfrm>
          <a:custGeom>
            <a:avLst/>
            <a:gdLst/>
            <a:ahLst/>
            <a:rect l="l" t="t" r="r" b="b"/>
            <a:pathLst>
              <a:path w="5769204" h="6858000">
                <a:moveTo>
                  <a:pt x="1883645" y="9427"/>
                </a:moveTo>
                <a:lnTo>
                  <a:pt x="5769204" y="0"/>
                </a:lnTo>
                <a:lnTo>
                  <a:pt x="5769204" y="6858000"/>
                </a:lnTo>
                <a:lnTo>
                  <a:pt x="0" y="6858000"/>
                </a:lnTo>
                <a:lnTo>
                  <a:pt x="1883645" y="9427"/>
                </a:ln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2"/>
          <p:cNvSpPr/>
          <p:nvPr/>
        </p:nvSpPr>
        <p:spPr>
          <a:xfrm>
            <a:off x="174600" y="220680"/>
            <a:ext cx="988380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4000" spc="-1" strike="noStrike">
                <a:solidFill>
                  <a:srgbClr val="000000"/>
                </a:solidFill>
                <a:latin typeface="微软雅黑"/>
                <a:ea typeface="微软雅黑"/>
              </a:rPr>
              <a:t>Old Document Management Systems</a:t>
            </a:r>
            <a:endParaRPr b="0" lang="en-HK" sz="40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89" name="Group 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90" name="CustomShape 5"/>
          <p:cNvSpPr/>
          <p:nvPr/>
        </p:nvSpPr>
        <p:spPr>
          <a:xfrm rot="5400000">
            <a:off x="6187320" y="-838800"/>
            <a:ext cx="1043280" cy="520164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1"/>
          <a:fillRef idx="0"/>
          <a:effectRef idx="0"/>
          <a:fontRef idx="minor"/>
        </p:style>
        <p:txBody>
          <a:bodyPr lIns="247680" rIns="247680" tIns="123840" bIns="123840" anchor="ctr" rot="-5400000"/>
          <a:p>
            <a:pPr lvl="1" marL="285840" indent="-285480">
              <a:lnSpc>
                <a:spcPct val="90000"/>
              </a:lnSpc>
              <a:spcAft>
                <a:spcPts val="420"/>
              </a:spcAft>
              <a:buClr>
                <a:srgbClr val="000000"/>
              </a:buClr>
              <a:buFont typeface="Arial"/>
              <a:buChar char="•"/>
            </a:pPr>
            <a:r>
              <a:rPr b="1" lang="en-HK" sz="2800" spc="-1" strike="noStrike">
                <a:solidFill>
                  <a:srgbClr val="000000"/>
                </a:solidFill>
                <a:latin typeface="Calibri"/>
                <a:ea typeface="宋体"/>
              </a:rPr>
              <a:t>Reasonable</a:t>
            </a:r>
            <a:endParaRPr b="0" lang="en-HK" sz="2800" spc="-1" strike="noStrike">
              <a:latin typeface="Arial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1182240" y="1109520"/>
            <a:ext cx="2925720" cy="13039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chemeClr val="accent1">
                  <a:hueOff val="0"/>
                  <a:satOff val="0"/>
                  <a:lumOff val="0"/>
                  <a:alphaOff val="0"/>
                  <a:shade val="51000"/>
                  <a:satMod val="130000"/>
                </a:schemeClr>
              </a:gs>
              <a:gs pos="80000">
                <a:schemeClr val="accent1">
                  <a:hueOff val="0"/>
                  <a:satOff val="0"/>
                  <a:lumOff val="0"/>
                  <a:alphaOff val="0"/>
                  <a:shade val="93000"/>
                  <a:satMod val="130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shade val="94000"/>
                  <a:satMod val="135000"/>
                </a:schemeClr>
              </a:gs>
            </a:gsLst>
            <a:lin ang="16200000"/>
          </a:gra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2"/>
          <a:fontRef idx="minor"/>
        </p:style>
        <p:txBody>
          <a:bodyPr lIns="204840" rIns="141120" tIns="134280" bIns="134280" anchor="ctr"/>
          <a:p>
            <a:pPr algn="ctr">
              <a:lnSpc>
                <a:spcPct val="90000"/>
              </a:lnSpc>
              <a:spcAft>
                <a:spcPts val="1295"/>
              </a:spcAft>
            </a:pPr>
            <a:r>
              <a:rPr b="0" lang="en-HK" sz="3700" spc="-1" strike="noStrike">
                <a:solidFill>
                  <a:srgbClr val="ffffff"/>
                </a:solidFill>
                <a:latin typeface="Calibri"/>
                <a:ea typeface="宋体"/>
              </a:rPr>
              <a:t>Price</a:t>
            </a:r>
            <a:endParaRPr b="0" lang="en-HK" sz="3700" spc="-1" strike="noStrike">
              <a:latin typeface="Arial"/>
            </a:endParaRPr>
          </a:p>
        </p:txBody>
      </p:sp>
      <p:sp>
        <p:nvSpPr>
          <p:cNvPr id="192" name="CustomShape 7"/>
          <p:cNvSpPr/>
          <p:nvPr/>
        </p:nvSpPr>
        <p:spPr>
          <a:xfrm rot="5400000">
            <a:off x="6187320" y="530280"/>
            <a:ext cx="1043280" cy="520164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1"/>
          <a:fillRef idx="0"/>
          <a:effectRef idx="0"/>
          <a:fontRef idx="minor"/>
        </p:style>
        <p:txBody>
          <a:bodyPr lIns="247680" rIns="247680" tIns="123840" bIns="123840" anchor="ctr" rot="-5400000"/>
          <a:p>
            <a:pPr lvl="1" marL="228600" indent="-228240">
              <a:lnSpc>
                <a:spcPct val="90000"/>
              </a:lnSpc>
              <a:spcAft>
                <a:spcPts val="360"/>
              </a:spcAft>
              <a:buClr>
                <a:srgbClr val="000000"/>
              </a:buClr>
              <a:buFont typeface="Arial"/>
              <a:buChar char="•"/>
            </a:pPr>
            <a:r>
              <a:rPr b="1" lang="en-HK" sz="2400" spc="-1" strike="noStrike">
                <a:solidFill>
                  <a:srgbClr val="000000"/>
                </a:solidFill>
                <a:latin typeface="Calibri"/>
                <a:ea typeface="宋体"/>
              </a:rPr>
              <a:t>Ample storage space</a:t>
            </a:r>
            <a:endParaRPr b="0" lang="en-HK" sz="2400" spc="-1" strike="noStrike">
              <a:latin typeface="Arial"/>
            </a:endParaRPr>
          </a:p>
          <a:p>
            <a:pPr lvl="1" marL="228600" indent="-228240">
              <a:lnSpc>
                <a:spcPct val="90000"/>
              </a:lnSpc>
              <a:spcAft>
                <a:spcPts val="360"/>
              </a:spcAft>
              <a:buClr>
                <a:srgbClr val="000000"/>
              </a:buClr>
              <a:buFont typeface="Arial"/>
              <a:buChar char="•"/>
            </a:pPr>
            <a:r>
              <a:rPr b="1" lang="en-HK" sz="2400" spc="-1" strike="noStrike">
                <a:solidFill>
                  <a:srgbClr val="000000"/>
                </a:solidFill>
                <a:latin typeface="Calibri"/>
                <a:ea typeface="宋体"/>
              </a:rPr>
              <a:t>Third party tool integration</a:t>
            </a:r>
            <a:endParaRPr b="0" lang="en-HK" sz="2400" spc="-1" strike="noStrike">
              <a:latin typeface="Arial"/>
            </a:endParaRPr>
          </a:p>
          <a:p>
            <a:pPr lvl="1" marL="228600" indent="-228240">
              <a:lnSpc>
                <a:spcPct val="90000"/>
              </a:lnSpc>
              <a:spcAft>
                <a:spcPts val="360"/>
              </a:spcAft>
              <a:buClr>
                <a:srgbClr val="000000"/>
              </a:buClr>
              <a:buFont typeface="Arial"/>
              <a:buChar char="•"/>
            </a:pPr>
            <a:r>
              <a:rPr b="1" lang="en-HK" sz="2400" spc="-1" strike="noStrike">
                <a:solidFill>
                  <a:srgbClr val="000000"/>
                </a:solidFill>
                <a:latin typeface="Calibri"/>
                <a:ea typeface="宋体"/>
              </a:rPr>
              <a:t>Cloud integration</a:t>
            </a:r>
            <a:endParaRPr b="0" lang="en-HK" sz="2400" spc="-1" strike="noStrike">
              <a:latin typeface="Arial"/>
            </a:endParaRPr>
          </a:p>
          <a:p>
            <a:pPr lvl="1" marL="228600" indent="-228240">
              <a:lnSpc>
                <a:spcPct val="90000"/>
              </a:lnSpc>
              <a:spcAft>
                <a:spcPts val="360"/>
              </a:spcAft>
              <a:buClr>
                <a:srgbClr val="000000"/>
              </a:buClr>
              <a:buFont typeface="Arial"/>
              <a:buChar char="•"/>
            </a:pPr>
            <a:r>
              <a:rPr b="1" lang="en-HK" sz="2400" spc="-1" strike="noStrike">
                <a:solidFill>
                  <a:srgbClr val="000000"/>
                </a:solidFill>
                <a:latin typeface="Calibri"/>
                <a:ea typeface="宋体"/>
              </a:rPr>
              <a:t>Mobile device integration</a:t>
            </a:r>
            <a:endParaRPr b="0" lang="en-HK" sz="2400" spc="-1" strike="noStrike">
              <a:latin typeface="Arial"/>
            </a:endParaRPr>
          </a:p>
        </p:txBody>
      </p:sp>
      <p:sp>
        <p:nvSpPr>
          <p:cNvPr id="193" name="CustomShape 8"/>
          <p:cNvSpPr/>
          <p:nvPr/>
        </p:nvSpPr>
        <p:spPr>
          <a:xfrm>
            <a:off x="1182240" y="2479320"/>
            <a:ext cx="2925720" cy="13039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chemeClr val="accent1">
                  <a:hueOff val="0"/>
                  <a:satOff val="0"/>
                  <a:lumOff val="0"/>
                  <a:alphaOff val="0"/>
                  <a:shade val="51000"/>
                  <a:satMod val="130000"/>
                </a:schemeClr>
              </a:gs>
              <a:gs pos="80000">
                <a:schemeClr val="accent1">
                  <a:hueOff val="0"/>
                  <a:satOff val="0"/>
                  <a:lumOff val="0"/>
                  <a:alphaOff val="0"/>
                  <a:shade val="93000"/>
                  <a:satMod val="130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shade val="94000"/>
                  <a:satMod val="135000"/>
                </a:schemeClr>
              </a:gs>
            </a:gsLst>
            <a:lin ang="16200000"/>
          </a:gra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2"/>
          <a:fontRef idx="minor"/>
        </p:style>
        <p:txBody>
          <a:bodyPr lIns="204840" rIns="141120" tIns="134280" bIns="134280" anchor="ctr"/>
          <a:p>
            <a:pPr algn="ctr">
              <a:lnSpc>
                <a:spcPct val="90000"/>
              </a:lnSpc>
              <a:spcAft>
                <a:spcPts val="1295"/>
              </a:spcAft>
            </a:pPr>
            <a:r>
              <a:rPr b="0" lang="en-HK" sz="3700" spc="-1" strike="noStrike">
                <a:solidFill>
                  <a:srgbClr val="ffffff"/>
                </a:solidFill>
                <a:latin typeface="Calibri"/>
                <a:ea typeface="宋体"/>
              </a:rPr>
              <a:t>Features</a:t>
            </a:r>
            <a:endParaRPr b="0" lang="en-HK" sz="3700" spc="-1" strike="noStrike">
              <a:latin typeface="Arial"/>
            </a:endParaRPr>
          </a:p>
        </p:txBody>
      </p:sp>
      <p:sp>
        <p:nvSpPr>
          <p:cNvPr id="194" name="CustomShape 9"/>
          <p:cNvSpPr/>
          <p:nvPr/>
        </p:nvSpPr>
        <p:spPr>
          <a:xfrm rot="5400000">
            <a:off x="6187320" y="1900080"/>
            <a:ext cx="1043280" cy="520164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1"/>
          <a:fillRef idx="0"/>
          <a:effectRef idx="0"/>
          <a:fontRef idx="minor"/>
        </p:style>
        <p:txBody>
          <a:bodyPr lIns="247680" rIns="247680" tIns="123840" bIns="123840" anchor="ctr" rot="-5400000"/>
          <a:p>
            <a:pPr lvl="1" marL="285840" indent="-285480">
              <a:lnSpc>
                <a:spcPct val="90000"/>
              </a:lnSpc>
              <a:spcAft>
                <a:spcPts val="420"/>
              </a:spcAft>
              <a:buClr>
                <a:srgbClr val="000000"/>
              </a:buClr>
              <a:buFont typeface="Arial"/>
              <a:buChar char="•"/>
            </a:pPr>
            <a:r>
              <a:rPr b="1" lang="en-HK" sz="2800" spc="-1" strike="noStrike">
                <a:solidFill>
                  <a:srgbClr val="000000"/>
                </a:solidFill>
                <a:latin typeface="Calibri"/>
                <a:ea typeface="宋体"/>
              </a:rPr>
              <a:t>Not pretty, but acceptable</a:t>
            </a:r>
            <a:endParaRPr b="0" lang="en-HK" sz="2800" spc="-1" strike="noStrike">
              <a:latin typeface="Arial"/>
            </a:endParaRPr>
          </a:p>
        </p:txBody>
      </p:sp>
      <p:sp>
        <p:nvSpPr>
          <p:cNvPr id="195" name="CustomShape 10"/>
          <p:cNvSpPr/>
          <p:nvPr/>
        </p:nvSpPr>
        <p:spPr>
          <a:xfrm>
            <a:off x="1182240" y="3848760"/>
            <a:ext cx="2925720" cy="13039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chemeClr val="accent1">
                  <a:hueOff val="0"/>
                  <a:satOff val="0"/>
                  <a:lumOff val="0"/>
                  <a:alphaOff val="0"/>
                  <a:shade val="51000"/>
                  <a:satMod val="130000"/>
                </a:schemeClr>
              </a:gs>
              <a:gs pos="80000">
                <a:schemeClr val="accent1">
                  <a:hueOff val="0"/>
                  <a:satOff val="0"/>
                  <a:lumOff val="0"/>
                  <a:alphaOff val="0"/>
                  <a:shade val="93000"/>
                  <a:satMod val="130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shade val="94000"/>
                  <a:satMod val="135000"/>
                </a:schemeClr>
              </a:gs>
            </a:gsLst>
            <a:lin ang="16200000"/>
          </a:gra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2"/>
          <a:fontRef idx="minor"/>
        </p:style>
        <p:txBody>
          <a:bodyPr lIns="204840" rIns="141120" tIns="134280" bIns="134280" anchor="ctr"/>
          <a:p>
            <a:pPr algn="ctr">
              <a:lnSpc>
                <a:spcPct val="90000"/>
              </a:lnSpc>
              <a:spcAft>
                <a:spcPts val="1295"/>
              </a:spcAft>
            </a:pPr>
            <a:r>
              <a:rPr b="0" lang="en-HK" sz="3700" spc="-1" strike="noStrike">
                <a:solidFill>
                  <a:srgbClr val="ffffff"/>
                </a:solidFill>
                <a:latin typeface="Calibri"/>
                <a:ea typeface="宋体"/>
              </a:rPr>
              <a:t>User Interface</a:t>
            </a:r>
            <a:endParaRPr b="0" lang="en-HK" sz="3700" spc="-1" strike="noStrike">
              <a:latin typeface="Arial"/>
            </a:endParaRPr>
          </a:p>
        </p:txBody>
      </p:sp>
      <p:sp>
        <p:nvSpPr>
          <p:cNvPr id="196" name="CustomShape 11"/>
          <p:cNvSpPr/>
          <p:nvPr/>
        </p:nvSpPr>
        <p:spPr>
          <a:xfrm rot="5400000">
            <a:off x="6187320" y="3269520"/>
            <a:ext cx="1043280" cy="520164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2">
              <a:lumMod val="40000"/>
              <a:lumOff val="60000"/>
              <a:alpha val="90000"/>
            </a:schemeClr>
          </a:solidFill>
          <a:ln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1"/>
          <a:fillRef idx="0"/>
          <a:effectRef idx="0"/>
          <a:fontRef idx="minor"/>
        </p:style>
        <p:txBody>
          <a:bodyPr lIns="247680" rIns="247680" tIns="123840" bIns="123840" anchor="ctr" rot="-5400000"/>
          <a:p>
            <a:pPr lvl="1" marL="285840" indent="-285480">
              <a:lnSpc>
                <a:spcPct val="90000"/>
              </a:lnSpc>
              <a:spcAft>
                <a:spcPts val="420"/>
              </a:spcAft>
              <a:buClr>
                <a:srgbClr val="000000"/>
              </a:buClr>
              <a:buFont typeface="Arial"/>
              <a:buChar char="•"/>
            </a:pPr>
            <a:r>
              <a:rPr b="1" lang="en-HK" sz="2800" spc="-1" strike="noStrike">
                <a:solidFill>
                  <a:srgbClr val="000000"/>
                </a:solidFill>
                <a:latin typeface="Calibri"/>
                <a:ea typeface="宋体"/>
              </a:rPr>
              <a:t>MANUAL!!!</a:t>
            </a:r>
            <a:endParaRPr b="0" lang="en-HK" sz="2800" spc="-1" strike="noStrike">
              <a:latin typeface="Arial"/>
            </a:endParaRPr>
          </a:p>
        </p:txBody>
      </p:sp>
      <p:sp>
        <p:nvSpPr>
          <p:cNvPr id="197" name="CustomShape 12"/>
          <p:cNvSpPr/>
          <p:nvPr/>
        </p:nvSpPr>
        <p:spPr>
          <a:xfrm>
            <a:off x="1182240" y="5218560"/>
            <a:ext cx="2925720" cy="130392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2"/>
          <a:fontRef idx="minor"/>
        </p:style>
        <p:txBody>
          <a:bodyPr lIns="204840" rIns="141120" tIns="134280" bIns="134280" anchor="ctr"/>
          <a:p>
            <a:pPr algn="ctr">
              <a:lnSpc>
                <a:spcPct val="90000"/>
              </a:lnSpc>
              <a:spcAft>
                <a:spcPts val="1295"/>
              </a:spcAft>
            </a:pPr>
            <a:r>
              <a:rPr b="0" lang="en-HK" sz="3700" spc="-1" strike="noStrike">
                <a:solidFill>
                  <a:srgbClr val="ffffff"/>
                </a:solidFill>
                <a:latin typeface="Calibri"/>
                <a:ea typeface="宋体"/>
              </a:rPr>
              <a:t>Functioning</a:t>
            </a:r>
            <a:endParaRPr b="0" lang="en-HK" sz="3700" spc="-1" strike="noStrike">
              <a:latin typeface="Arial"/>
            </a:endParaRPr>
          </a:p>
        </p:txBody>
      </p:sp>
    </p:spTree>
  </p:cSld>
  <p:timing>
    <p:tnLst>
      <p:par>
        <p:cTn id="145" dur="indefinite" restart="never" nodeType="tmRoot">
          <p:childTnLst>
            <p:seq>
              <p:cTn id="1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174600" y="220680"/>
            <a:ext cx="732384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4000" spc="-1" strike="noStrike">
                <a:solidFill>
                  <a:srgbClr val="000000"/>
                </a:solidFill>
                <a:latin typeface="微软雅黑"/>
                <a:ea typeface="微软雅黑"/>
              </a:rPr>
              <a:t>Problem Definition </a:t>
            </a:r>
            <a:endParaRPr b="0" lang="en-HK" sz="40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0" name="Picture 8" descr=""/>
          <p:cNvPicPr/>
          <p:nvPr/>
        </p:nvPicPr>
        <p:blipFill>
          <a:blip r:embed="rId1"/>
          <a:stretch/>
        </p:blipFill>
        <p:spPr>
          <a:xfrm>
            <a:off x="864720" y="1115280"/>
            <a:ext cx="10127880" cy="5401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47" dur="indefinite" restart="never" nodeType="tmRoot">
          <p:childTnLst>
            <p:seq>
              <p:cTn id="1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8480160" y="0"/>
            <a:ext cx="6422760" cy="6857640"/>
          </a:xfrm>
          <a:custGeom>
            <a:avLst/>
            <a:gdLst/>
            <a:ahLst/>
            <a:rect l="l" t="t" r="r" b="b"/>
            <a:pathLst>
              <a:path w="5769204" h="6858000">
                <a:moveTo>
                  <a:pt x="1883645" y="9427"/>
                </a:moveTo>
                <a:lnTo>
                  <a:pt x="5769204" y="0"/>
                </a:lnTo>
                <a:lnTo>
                  <a:pt x="5769204" y="6858000"/>
                </a:lnTo>
                <a:lnTo>
                  <a:pt x="0" y="6858000"/>
                </a:lnTo>
                <a:lnTo>
                  <a:pt x="1883645" y="9427"/>
                </a:lnTo>
                <a:close/>
              </a:path>
            </a:pathLst>
          </a:custGeom>
          <a:solidFill>
            <a:srgbClr val="bce4e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CustomShape 2"/>
          <p:cNvSpPr/>
          <p:nvPr/>
        </p:nvSpPr>
        <p:spPr>
          <a:xfrm>
            <a:off x="174600" y="220680"/>
            <a:ext cx="732384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4000" spc="-1" strike="noStrike">
                <a:solidFill>
                  <a:srgbClr val="000000"/>
                </a:solidFill>
                <a:latin typeface="微软雅黑"/>
                <a:ea typeface="微软雅黑"/>
              </a:rPr>
              <a:t>Our solution</a:t>
            </a:r>
            <a:endParaRPr b="0" lang="en-HK" sz="4000" spc="-1" strike="noStrike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TextShape 4"/>
          <p:cNvSpPr txBox="1"/>
          <p:nvPr/>
        </p:nvSpPr>
        <p:spPr>
          <a:xfrm>
            <a:off x="750600" y="162864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i="1" lang="zh-CN" sz="5400" spc="-1" strike="noStrike">
                <a:solidFill>
                  <a:srgbClr val="000000"/>
                </a:solidFill>
                <a:latin typeface="Calibri"/>
                <a:ea typeface="宋体"/>
              </a:rPr>
              <a:t>An intelligent search engine</a:t>
            </a:r>
            <a:endParaRPr b="0" lang="zh-CN" sz="54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i="1" lang="zh-CN" sz="5400" spc="-1" strike="noStrike">
                <a:solidFill>
                  <a:srgbClr val="000000"/>
                </a:solidFill>
                <a:latin typeface="Calibri"/>
                <a:ea typeface="宋体"/>
              </a:rPr>
              <a:t>powered by </a:t>
            </a:r>
            <a:endParaRPr b="0" lang="zh-CN" sz="54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i="1" lang="zh-CN" sz="5400" spc="-1" strike="noStrike">
                <a:solidFill>
                  <a:srgbClr val="000000"/>
                </a:solidFill>
                <a:latin typeface="Calibri"/>
                <a:ea typeface="宋体"/>
              </a:rPr>
              <a:t>state-of-the-art NLP technology</a:t>
            </a:r>
            <a:endParaRPr b="0" lang="zh-CN" sz="5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149" dur="indefinite" restart="never" nodeType="tmRoot">
          <p:childTnLst>
            <p:seq>
              <p:cTn id="1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 rot="21255600">
            <a:off x="12634560" y="-147600"/>
            <a:ext cx="2436480" cy="3543120"/>
          </a:xfrm>
          <a:custGeom>
            <a:avLst/>
            <a:gdLst/>
            <a:ahLst/>
            <a:rect l="l" t="t" r="r" b="b"/>
            <a:pathLst>
              <a:path w="2436495" h="3543376">
                <a:moveTo>
                  <a:pt x="0" y="0"/>
                </a:moveTo>
                <a:lnTo>
                  <a:pt x="2436495" y="249674"/>
                </a:lnTo>
                <a:lnTo>
                  <a:pt x="2093214" y="354337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CustomShape 2"/>
          <p:cNvSpPr/>
          <p:nvPr/>
        </p:nvSpPr>
        <p:spPr>
          <a:xfrm rot="10452600">
            <a:off x="12548880" y="146160"/>
            <a:ext cx="1068120" cy="1552320"/>
          </a:xfrm>
          <a:custGeom>
            <a:avLst/>
            <a:gdLst/>
            <a:ahLst/>
            <a:rect l="l" t="t" r="r" b="b"/>
            <a:pathLst>
              <a:path w="2436495" h="3543376">
                <a:moveTo>
                  <a:pt x="0" y="0"/>
                </a:moveTo>
                <a:lnTo>
                  <a:pt x="2436495" y="249674"/>
                </a:lnTo>
                <a:lnTo>
                  <a:pt x="2093214" y="35433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CustomShape 3"/>
          <p:cNvSpPr/>
          <p:nvPr/>
        </p:nvSpPr>
        <p:spPr>
          <a:xfrm>
            <a:off x="0" y="189000"/>
            <a:ext cx="144000" cy="46332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CustomShape 4"/>
          <p:cNvSpPr/>
          <p:nvPr/>
        </p:nvSpPr>
        <p:spPr>
          <a:xfrm>
            <a:off x="174600" y="220680"/>
            <a:ext cx="845424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HK" sz="4000" spc="-1" strike="noStrike">
                <a:solidFill>
                  <a:srgbClr val="000000"/>
                </a:solidFill>
                <a:latin typeface="微软雅黑"/>
                <a:ea typeface="微软雅黑"/>
              </a:rPr>
              <a:t>Identify. Summarize. Extract.</a:t>
            </a:r>
            <a:endParaRPr b="0" lang="en-HK" sz="4000" spc="-1" strike="noStrike">
              <a:latin typeface="Arial"/>
            </a:endParaRPr>
          </a:p>
        </p:txBody>
      </p:sp>
      <p:pic>
        <p:nvPicPr>
          <p:cNvPr id="209" name="圖片 1" descr=""/>
          <p:cNvPicPr/>
          <p:nvPr/>
        </p:nvPicPr>
        <p:blipFill>
          <a:blip r:embed="rId1"/>
          <a:stretch/>
        </p:blipFill>
        <p:spPr>
          <a:xfrm>
            <a:off x="176760" y="862560"/>
            <a:ext cx="12191760" cy="5828040"/>
          </a:xfrm>
          <a:prstGeom prst="rect">
            <a:avLst/>
          </a:prstGeom>
          <a:ln>
            <a:noFill/>
          </a:ln>
        </p:spPr>
      </p:pic>
      <p:pic>
        <p:nvPicPr>
          <p:cNvPr id="210" name="圖片 2" descr=""/>
          <p:cNvPicPr/>
          <p:nvPr/>
        </p:nvPicPr>
        <p:blipFill>
          <a:blip r:embed="rId2"/>
          <a:stretch/>
        </p:blipFill>
        <p:spPr>
          <a:xfrm>
            <a:off x="174240" y="836280"/>
            <a:ext cx="12191760" cy="5841000"/>
          </a:xfrm>
          <a:prstGeom prst="rect">
            <a:avLst/>
          </a:prstGeom>
          <a:ln>
            <a:noFill/>
          </a:ln>
        </p:spPr>
      </p:pic>
      <p:pic>
        <p:nvPicPr>
          <p:cNvPr id="211" name="圖片 3" descr=""/>
          <p:cNvPicPr/>
          <p:nvPr/>
        </p:nvPicPr>
        <p:blipFill>
          <a:blip r:embed="rId3"/>
          <a:stretch/>
        </p:blipFill>
        <p:spPr>
          <a:xfrm>
            <a:off x="174240" y="849240"/>
            <a:ext cx="12191760" cy="5853960"/>
          </a:xfrm>
          <a:prstGeom prst="rect">
            <a:avLst/>
          </a:prstGeom>
          <a:ln>
            <a:noFill/>
          </a:ln>
        </p:spPr>
      </p:pic>
      <p:pic>
        <p:nvPicPr>
          <p:cNvPr id="212" name="圖片 4" descr=""/>
          <p:cNvPicPr/>
          <p:nvPr/>
        </p:nvPicPr>
        <p:blipFill>
          <a:blip r:embed="rId4"/>
          <a:stretch/>
        </p:blipFill>
        <p:spPr>
          <a:xfrm>
            <a:off x="171360" y="845640"/>
            <a:ext cx="12191760" cy="5857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1" dur="indefinite" restart="never" nodeType="tmRoot">
          <p:childTnLst>
            <p:seq>
              <p:cTn id="152" dur="indefinite" nodeType="mainSeq">
                <p:childTnLst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3730</TotalTime>
  <Application>LibreOffice/6.0.7.3$Linux_X86_64 LibreOffice_project/00m0$Build-3</Application>
  <Pages>0</Pages>
  <Words>378</Words>
  <Characters>0</Characters>
  <CharactersWithSpaces>0</CharactersWithSpaces>
  <Paragraphs>97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2015-07-17T02:38:59Z</dcterms:created>
  <dc:creator>清风素材;12sc.taobao.com</dc:creator>
  <dc:description>12sc.taobao.com</dc:description>
  <cp:keywords>12sc.taobao.com</cp:keywords>
  <dc:language>en-HK</dc:language>
  <cp:lastModifiedBy/>
  <dcterms:modified xsi:type="dcterms:W3CDTF">2020-07-31T17:35:12Z</dcterms:modified>
  <cp:revision>113</cp:revision>
  <dc:subject>12sc.taobao.com</dc:subject>
  <dc:title>PowerPoint 演示文稿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DocSecurity">
    <vt:i4>0</vt:i4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3</vt:i4>
  </property>
  <property fmtid="{D5CDD505-2E9C-101B-9397-08002B2CF9AE}" pid="9" name="PresentationFormat">
    <vt:lpwstr>寬螢幕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17</vt:i4>
  </property>
  <property fmtid="{D5CDD505-2E9C-101B-9397-08002B2CF9AE}" pid="13" name="category">
    <vt:lpwstr>12sc.taobao.com</vt:lpwstr>
  </property>
  <property fmtid="{D5CDD505-2E9C-101B-9397-08002B2CF9AE}" pid="14" name="contentStatus">
    <vt:lpwstr>12sc.taobao.com</vt:lpwstr>
  </property>
</Properties>
</file>